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906000" cy="6858000" type="A4"/>
  <p:notesSz cx="6858000" cy="9144000"/>
  <p:defaultTextStyle>
    <a:defPPr>
      <a:defRPr lang="hu-H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2" autoAdjust="0"/>
    <p:restoredTop sz="94660"/>
  </p:normalViewPr>
  <p:slideViewPr>
    <p:cSldViewPr>
      <p:cViewPr varScale="1">
        <p:scale>
          <a:sx n="79" d="100"/>
          <a:sy n="79" d="100"/>
        </p:scale>
        <p:origin x="1387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C498E-6F64-450A-B32E-BDD6A317FA63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FE1C9-EEA9-4193-BE2E-B6FF8522BF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150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E1C9-EEA9-4193-BE2E-B6FF8522BF9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960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199" y="1371600"/>
            <a:ext cx="89154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B0F7-18B1-43FC-8655-60615B5CE418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7249-15A3-41FC-9123-ECECF81FBF2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485900" y="3331698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</p:spTree>
  </p:cSld>
  <p:clrMapOvr>
    <a:masterClrMapping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B0F7-18B1-43FC-8655-60615B5CE418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7249-15A3-41FC-9123-ECECF81FBF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B0F7-18B1-43FC-8655-60615B5CE418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7249-15A3-41FC-9123-ECECF81FBF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B0F7-18B1-43FC-8655-60615B5CE418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7249-15A3-41FC-9123-ECECF81FBF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33550" y="609600"/>
            <a:ext cx="767715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733550" y="2507786"/>
            <a:ext cx="767715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B0F7-18B1-43FC-8655-60615B5CE418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585200" y="6416676"/>
            <a:ext cx="825500" cy="365125"/>
          </a:xfrm>
        </p:spPr>
        <p:txBody>
          <a:bodyPr/>
          <a:lstStyle/>
          <a:p>
            <a:fld id="{1F5E7249-15A3-41FC-9123-ECECF81FBF2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B0F7-18B1-43FC-8655-60615B5CE418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7249-15A3-41FC-9123-ECECF81FBF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5032111" y="1535113"/>
            <a:ext cx="437859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95300" y="2362201"/>
            <a:ext cx="437687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032111" y="2362201"/>
            <a:ext cx="437859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B0F7-18B1-43FC-8655-60615B5CE418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7249-15A3-41FC-9123-ECECF81FBF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B0F7-18B1-43FC-8655-60615B5CE418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7249-15A3-41FC-9123-ECECF81FBF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B0F7-18B1-43FC-8655-60615B5CE418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7249-15A3-41FC-9123-ECECF81FBF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95300" y="1524001"/>
            <a:ext cx="3259006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B0F7-18B1-43FC-8655-60615B5CE418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7249-15A3-41FC-9123-ECECF81FBF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9436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81200" y="1831975"/>
            <a:ext cx="59436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81200" y="1166787"/>
            <a:ext cx="59436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B0F7-18B1-43FC-8655-60615B5CE418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7249-15A3-41FC-9123-ECECF81FBF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95300" y="6416676"/>
            <a:ext cx="23114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56B0F7-18B1-43FC-8655-60615B5CE418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384550" y="6416676"/>
            <a:ext cx="31369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585200" y="6416676"/>
            <a:ext cx="8255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5E7249-15A3-41FC-9123-ECECF81FBF24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0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8000" dirty="0">
                <a:latin typeface="Algerian" panose="04020705040A02060702" pitchFamily="82" charset="0"/>
              </a:rPr>
              <a:t>SZÉKELY KŐ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solidFill>
                  <a:schemeClr val="tx1"/>
                </a:solidFill>
                <a:latin typeface="Algerian" panose="04020705040A02060702" pitchFamily="82" charset="0"/>
              </a:rPr>
              <a:t>(Erdély)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667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1452C1-51EC-D0C9-175E-B6C19963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anchor="ctr">
            <a:normAutofit/>
          </a:bodyPr>
          <a:lstStyle/>
          <a:p>
            <a:r>
              <a:rPr lang="hu-HU" dirty="0"/>
              <a:t>Köszönjük a figyelmet!</a:t>
            </a:r>
          </a:p>
        </p:txBody>
      </p:sp>
      <p:pic>
        <p:nvPicPr>
          <p:cNvPr id="10" name="Tartalom helye 9" descr="Angyalarc körvonal egyszínű kitöltéssel">
            <a:extLst>
              <a:ext uri="{FF2B5EF4-FFF2-40B4-BE49-F238E27FC236}">
                <a16:creationId xmlns:a16="http://schemas.microsoft.com/office/drawing/2014/main" id="{62DC0D32-6C7B-14A2-2E37-BB7F7CD4AF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" y="1700808"/>
            <a:ext cx="4097660" cy="4097660"/>
          </a:xfr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8AE3B06-769E-59D8-EF3C-D5A118E3A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5550" y="4437112"/>
            <a:ext cx="4597970" cy="1689052"/>
          </a:xfrm>
        </p:spPr>
        <p:txBody>
          <a:bodyPr>
            <a:normAutofit/>
          </a:bodyPr>
          <a:lstStyle/>
          <a:p>
            <a:r>
              <a:rPr lang="hu-HU" dirty="0"/>
              <a:t>Készítette: </a:t>
            </a:r>
          </a:p>
          <a:p>
            <a:r>
              <a:rPr lang="hu-HU" dirty="0" err="1"/>
              <a:t>Ledacs</a:t>
            </a:r>
            <a:r>
              <a:rPr lang="hu-HU" dirty="0"/>
              <a:t>-Kis Ádám és Szabó Máté</a:t>
            </a:r>
          </a:p>
        </p:txBody>
      </p:sp>
    </p:spTree>
    <p:extLst>
      <p:ext uri="{BB962C8B-B14F-4D97-AF65-F5344CB8AC3E}">
        <p14:creationId xmlns:p14="http://schemas.microsoft.com/office/powerpoint/2010/main" val="1059261053"/>
      </p:ext>
    </p:extLst>
  </p:cSld>
  <p:clrMapOvr>
    <a:masterClrMapping/>
  </p:clrMapOvr>
  <p:transition spd="slow"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Székelykő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23" y="1601960"/>
            <a:ext cx="3528753" cy="4705004"/>
          </a:xfrm>
        </p:spPr>
      </p:pic>
    </p:spTree>
    <p:extLst>
      <p:ext uri="{BB962C8B-B14F-4D97-AF65-F5344CB8AC3E}">
        <p14:creationId xmlns:p14="http://schemas.microsoft.com/office/powerpoint/2010/main" val="222353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4688" y="692696"/>
            <a:ext cx="5943600" cy="378272"/>
          </a:xfrm>
        </p:spPr>
        <p:txBody>
          <a:bodyPr>
            <a:noAutofit/>
          </a:bodyPr>
          <a:lstStyle/>
          <a:p>
            <a:r>
              <a:rPr lang="hu-HU" sz="2800" b="0" dirty="0" err="1">
                <a:effectLst/>
                <a:latin typeface="Bernard MT Condensed" panose="02050806060905020404" pitchFamily="18" charset="0"/>
              </a:rPr>
              <a:t>Toroczkó</a:t>
            </a:r>
            <a:r>
              <a:rPr lang="hu-HU" sz="2800" b="0" dirty="0">
                <a:effectLst/>
                <a:latin typeface="Bernard MT Condensed" panose="02050806060905020404" pitchFamily="18" charset="0"/>
              </a:rPr>
              <a:t> környékén</a:t>
            </a:r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/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000672" y="1196752"/>
            <a:ext cx="6140152" cy="530352"/>
          </a:xfrm>
        </p:spPr>
        <p:txBody>
          <a:bodyPr>
            <a:normAutofit/>
          </a:bodyPr>
          <a:lstStyle/>
          <a:p>
            <a:r>
              <a:rPr lang="hu-HU" sz="1600" dirty="0">
                <a:latin typeface="Bahnschrift" panose="020B0502040204020203" pitchFamily="34" charset="0"/>
              </a:rPr>
              <a:t>Nomád a hegyek vándora</a:t>
            </a:r>
          </a:p>
        </p:txBody>
      </p:sp>
    </p:spTree>
    <p:extLst>
      <p:ext uri="{BB962C8B-B14F-4D97-AF65-F5344CB8AC3E}">
        <p14:creationId xmlns:p14="http://schemas.microsoft.com/office/powerpoint/2010/main" val="3353140309"/>
      </p:ext>
    </p:extLst>
  </p:cSld>
  <p:clrMapOvr>
    <a:masterClrMapping/>
  </p:clrMapOvr>
  <p:transition spd="slow" advClick="0" advTm="5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>
                <a:effectLst/>
              </a:rPr>
              <a:t>Vajor</a:t>
            </a:r>
            <a:r>
              <a:rPr lang="hu-HU" sz="2800" dirty="0">
                <a:effectLst/>
              </a:rPr>
              <a:t> /itató/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dirty="0"/>
              <a:t>Torockó egy csodaszép falu, ahol a nap kétszer kel fel a Székelykő mögött!</a:t>
            </a:r>
          </a:p>
          <a:p>
            <a:r>
              <a:rPr lang="hu-HU" dirty="0"/>
              <a:t>Romániában Fehér megyében található. Egykori bányászváros, a Székelykő hármas csúcsa alatt , lakói betelepült székelyek.</a:t>
            </a:r>
          </a:p>
          <a:p>
            <a:r>
              <a:rPr lang="hu-HU" dirty="0"/>
              <a:t>A település Erdély legnyugatibb székely végvára , és talán az egyik legszebb faluja. </a:t>
            </a:r>
          </a:p>
          <a:p>
            <a:r>
              <a:rPr lang="hu-HU" dirty="0"/>
              <a:t>Az Erdélyi –középhegység keleti részén elterülő Torockói-hegységben, a Székelykő és az </a:t>
            </a:r>
            <a:r>
              <a:rPr lang="hu-HU" dirty="0" err="1"/>
              <a:t>Ordaskő</a:t>
            </a:r>
            <a:r>
              <a:rPr lang="hu-HU" dirty="0"/>
              <a:t> sziklavonulatának szűk völgyében, Kolozsvártól délre fekszik. </a:t>
            </a:r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1562176"/>
            <a:ext cx="5537200" cy="3811039"/>
          </a:xfrm>
        </p:spPr>
      </p:pic>
    </p:spTree>
    <p:extLst>
      <p:ext uri="{BB962C8B-B14F-4D97-AF65-F5344CB8AC3E}">
        <p14:creationId xmlns:p14="http://schemas.microsoft.com/office/powerpoint/2010/main" val="11165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">
        <p14:reveal/>
      </p:transition>
    </mc:Choice>
    <mc:Fallback xmlns="">
      <p:transition spd="slow" advClick="0" advTm="3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effectLst/>
                <a:latin typeface="Arial Black" panose="020B0A04020102020204" pitchFamily="34" charset="0"/>
              </a:rPr>
              <a:t>A nap kétszer…..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dirty="0"/>
              <a:t>A Székelykő miatt a nap látszólag kétszer kel fel és nyugszik le, hiszen a faluból nézve visszabújik a Székelykő sziklái mögé, hogy aztán kicsivel később újra előbukkanjon mögülük. Több mint ezer éves néphagyományokat őriz , melyet a lakosai lelkiismeretesen nap mint nap fenntartanak, és emellett rengeteg érdekességet és kikapcsolódási lehetőséget kínál minden korosztálynak.</a:t>
            </a:r>
          </a:p>
          <a:p>
            <a:r>
              <a:rPr lang="hu-HU" dirty="0"/>
              <a:t>Csodás környezete ideális hely a hegymászásra  ,hegyi túrák szervezésére, több napos kirándulásokra, sátorozásra, siklóernyőzésre.</a:t>
            </a:r>
          </a:p>
          <a:p>
            <a:endParaRPr lang="hu-H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80" y="476672"/>
            <a:ext cx="603312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803774"/>
      </p:ext>
    </p:extLst>
  </p:cSld>
  <p:clrMapOvr>
    <a:masterClrMapping/>
  </p:clrMapOvr>
  <p:transition spd="slow" advClick="0" advTm="35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Torockói utca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dirty="0"/>
              <a:t>Építészeti stílusa és belső népies díszítései tükrözik a falu többi házának kézimunkáját és a falu irodalmi örökségét. </a:t>
            </a:r>
          </a:p>
          <a:p>
            <a:r>
              <a:rPr lang="hu-HU" dirty="0"/>
              <a:t>Az utóbbi években az Erdélyi faluturizmus egyik szinte legfontosabb központjává vált.</a:t>
            </a:r>
          </a:p>
          <a:p>
            <a:r>
              <a:rPr lang="hu-HU" dirty="0"/>
              <a:t>Aki már járt Torockón ,és megtapasztalta a vidék semmivel össze nem hasonlítható varázsát , az újra meg újra visszatér ide.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80" y="1124744"/>
            <a:ext cx="5760640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36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F97AA4-42EF-8718-3388-4619E730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Gyulafehérvár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0556AF7-251F-AC6C-9CF0-0E0D47452F6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5300" y="4888167"/>
            <a:ext cx="1555069" cy="1237997"/>
          </a:xfrm>
        </p:spPr>
        <p:txBody>
          <a:bodyPr/>
          <a:lstStyle/>
          <a:p>
            <a:r>
              <a:rPr lang="hu-HU" dirty="0"/>
              <a:t>Székesegyház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8246BE-882A-1418-56BF-55A890499A3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229729"/>
            <a:ext cx="4601096" cy="265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70464BDF-6494-3C59-C520-8844290A3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585634"/>
            <a:ext cx="3008759" cy="327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ároly-kapu – Köztérkép">
            <a:extLst>
              <a:ext uri="{FF2B5EF4-FFF2-40B4-BE49-F238E27FC236}">
                <a16:creationId xmlns:a16="http://schemas.microsoft.com/office/drawing/2014/main" id="{64BAFDAD-7C91-C7EC-A733-75F3F105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26" y="3717032"/>
            <a:ext cx="3881652" cy="291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CC239F0-DC6B-816B-BA86-ADA3C48EF63C}"/>
              </a:ext>
            </a:extLst>
          </p:cNvPr>
          <p:cNvSpPr/>
          <p:nvPr/>
        </p:nvSpPr>
        <p:spPr>
          <a:xfrm>
            <a:off x="7905328" y="3318493"/>
            <a:ext cx="127470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Károly kapuk</a:t>
            </a:r>
          </a:p>
        </p:txBody>
      </p:sp>
    </p:spTree>
    <p:extLst>
      <p:ext uri="{BB962C8B-B14F-4D97-AF65-F5344CB8AC3E}">
        <p14:creationId xmlns:p14="http://schemas.microsoft.com/office/powerpoint/2010/main" val="241310054"/>
      </p:ext>
    </p:extLst>
  </p:cSld>
  <p:clrMapOvr>
    <a:masterClrMapping/>
  </p:clrMapOvr>
  <p:transition spd="slow"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79B0AB-5DA6-BA91-723D-17A9E2186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Vajdahunyad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ED780AE-B517-9D2D-F70A-C58110B4507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8819" y="1268760"/>
            <a:ext cx="3049778" cy="1256927"/>
          </a:xfrm>
        </p:spPr>
        <p:txBody>
          <a:bodyPr/>
          <a:lstStyle/>
          <a:p>
            <a:r>
              <a:rPr lang="hu-HU" dirty="0"/>
              <a:t>Vajdahunyad-vára</a:t>
            </a:r>
          </a:p>
        </p:txBody>
      </p:sp>
      <p:pic>
        <p:nvPicPr>
          <p:cNvPr id="2050" name="Picture 2" descr="Vajdahunyad vára – Wikipédia">
            <a:extLst>
              <a:ext uri="{FF2B5EF4-FFF2-40B4-BE49-F238E27FC236}">
                <a16:creationId xmlns:a16="http://schemas.microsoft.com/office/drawing/2014/main" id="{B8179FFA-9B52-CF21-E1FB-4449A236EF9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97" y="1631151"/>
            <a:ext cx="4287833" cy="260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9DBF730-2CE6-5259-8F7D-41CAF0BE7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9239"/>
            <a:ext cx="4808984" cy="270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B8884159-F50B-4C50-BC24-D8FC9AFC97F3}"/>
              </a:ext>
            </a:extLst>
          </p:cNvPr>
          <p:cNvSpPr/>
          <p:nvPr/>
        </p:nvSpPr>
        <p:spPr>
          <a:xfrm>
            <a:off x="941591" y="3138420"/>
            <a:ext cx="29258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Városligeti Vajdahunyad-vára</a:t>
            </a:r>
          </a:p>
        </p:txBody>
      </p:sp>
    </p:spTree>
    <p:extLst>
      <p:ext uri="{BB962C8B-B14F-4D97-AF65-F5344CB8AC3E}">
        <p14:creationId xmlns:p14="http://schemas.microsoft.com/office/powerpoint/2010/main" val="2225786322"/>
      </p:ext>
    </p:extLst>
  </p:cSld>
  <p:clrMapOvr>
    <a:masterClrMapping/>
  </p:clrMapOvr>
  <p:transition spd="slow"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DED555-FD26-0E72-94FE-2883DCB5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Arad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E83E365-735A-C4A1-C9FE-291AEE455BD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8108" y="3561353"/>
            <a:ext cx="1502370" cy="1721217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8FC9BAD-52BF-FB76-907D-26F2F85E4AA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1703128"/>
            <a:ext cx="3928207" cy="442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2080ABC-C09A-9C10-443D-D3E665A9789D}"/>
              </a:ext>
            </a:extLst>
          </p:cNvPr>
          <p:cNvSpPr txBox="1"/>
          <p:nvPr/>
        </p:nvSpPr>
        <p:spPr>
          <a:xfrm>
            <a:off x="5241032" y="1154669"/>
            <a:ext cx="4951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u-HU" b="0" i="0" dirty="0">
                <a:solidFill>
                  <a:srgbClr val="212529"/>
                </a:solidFill>
                <a:effectLst/>
                <a:highlight>
                  <a:srgbClr val="C0C0C0"/>
                </a:highlight>
                <a:latin typeface="-apple-system"/>
              </a:rPr>
              <a:t>Az aradi tizenhárom vértanú emlékműve</a:t>
            </a:r>
          </a:p>
        </p:txBody>
      </p:sp>
      <p:pic>
        <p:nvPicPr>
          <p:cNvPr id="3076" name="Picture 4" descr="Aradi vértanúk – Wikipédia">
            <a:extLst>
              <a:ext uri="{FF2B5EF4-FFF2-40B4-BE49-F238E27FC236}">
                <a16:creationId xmlns:a16="http://schemas.microsoft.com/office/drawing/2014/main" id="{9FA99420-E412-B7D3-E9D4-B6FC780B9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2852936"/>
            <a:ext cx="4245298" cy="316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35647"/>
      </p:ext>
    </p:extLst>
  </p:cSld>
  <p:clrMapOvr>
    <a:masterClrMapping/>
  </p:clrMapOvr>
  <p:transition spd="slow" advClick="0" advTm="10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287</TotalTime>
  <Words>246</Words>
  <Application>Microsoft Office PowerPoint</Application>
  <PresentationFormat>A4 (210x297 mm)</PresentationFormat>
  <Paragraphs>36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23" baseType="lpstr">
      <vt:lpstr>Algerian</vt:lpstr>
      <vt:lpstr>-apple-system</vt:lpstr>
      <vt:lpstr>Arial</vt:lpstr>
      <vt:lpstr>Arial Black</vt:lpstr>
      <vt:lpstr>Bahnschrift</vt:lpstr>
      <vt:lpstr>Bernard MT Condensed</vt:lpstr>
      <vt:lpstr>Book Antiqua</vt:lpstr>
      <vt:lpstr>Calibri</vt:lpstr>
      <vt:lpstr>Lucida Sans</vt:lpstr>
      <vt:lpstr>Wingdings</vt:lpstr>
      <vt:lpstr>Wingdings 2</vt:lpstr>
      <vt:lpstr>Wingdings 3</vt:lpstr>
      <vt:lpstr>Hegycsúcs</vt:lpstr>
      <vt:lpstr>SZÉKELY KŐ</vt:lpstr>
      <vt:lpstr>Székelykő</vt:lpstr>
      <vt:lpstr>Toroczkó környékén</vt:lpstr>
      <vt:lpstr>Vajor /itató/</vt:lpstr>
      <vt:lpstr>A nap kétszer…..</vt:lpstr>
      <vt:lpstr>Torockói utca</vt:lpstr>
      <vt:lpstr>Gyulafehérvár</vt:lpstr>
      <vt:lpstr>Vajdahunyad</vt:lpstr>
      <vt:lpstr>Arad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SZÉKELY KŐ</dc:title>
  <dc:creator>Windows-felhasználó</dc:creator>
  <cp:lastModifiedBy>Ágnes Hugyákné Palló</cp:lastModifiedBy>
  <cp:revision>21</cp:revision>
  <dcterms:created xsi:type="dcterms:W3CDTF">2025-03-20T16:51:06Z</dcterms:created>
  <dcterms:modified xsi:type="dcterms:W3CDTF">2025-03-25T10:09:07Z</dcterms:modified>
</cp:coreProperties>
</file>