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9BC77-24B8-45CD-A783-62F9E31D616B}" v="17" dt="2024-02-27T17:46:02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Dun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Vaskapu-szoros" TargetMode="External"/><Relationship Id="rId5" Type="http://schemas.openxmlformats.org/officeDocument/2006/relationships/hyperlink" Target="https://hu.wikipedia.org/wiki/Galamb%C3%B3c" TargetMode="External"/><Relationship Id="rId4" Type="http://schemas.openxmlformats.org/officeDocument/2006/relationships/hyperlink" Target="https://hu.wikipedia.org/wiki/Szerbi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Kereszt%C3%A9nys%C3%A9g" TargetMode="External"/><Relationship Id="rId13" Type="http://schemas.openxmlformats.org/officeDocument/2006/relationships/hyperlink" Target="https://hu.wikipedia.org/wiki/N%C3%A1ndorfeh%C3%A9rv%C3%A1ri_diadal#cite_note-1" TargetMode="External"/><Relationship Id="rId18" Type="http://schemas.openxmlformats.org/officeDocument/2006/relationships/hyperlink" Target="https://hu.wikipedia.org/wiki/Oszm%C3%A1n_Birodalom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hu.wikipedia.org/wiki/J%C3%BAlius_22." TargetMode="External"/><Relationship Id="rId12" Type="http://schemas.openxmlformats.org/officeDocument/2006/relationships/hyperlink" Target="https://hu.wikipedia.org/wiki/Szult%C3%A1n" TargetMode="External"/><Relationship Id="rId17" Type="http://schemas.openxmlformats.org/officeDocument/2006/relationships/hyperlink" Target="https://hu.wikipedia.org/wiki/V%C3%A1r" TargetMode="External"/><Relationship Id="rId2" Type="http://schemas.openxmlformats.org/officeDocument/2006/relationships/image" Target="../media/image15.jpeg"/><Relationship Id="rId16" Type="http://schemas.openxmlformats.org/officeDocument/2006/relationships/hyperlink" Target="https://hu.wikipedia.org/wiki/Kapisztr%C3%A1n_Szent_J%C3%A1no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J%C3%BAlius_4." TargetMode="External"/><Relationship Id="rId11" Type="http://schemas.openxmlformats.org/officeDocument/2006/relationships/hyperlink" Target="https://hu.wikipedia.org/wiki/II._Mehmed_oszm%C3%A1n_szult%C3%A1n" TargetMode="External"/><Relationship Id="rId5" Type="http://schemas.openxmlformats.org/officeDocument/2006/relationships/hyperlink" Target="https://hu.wikipedia.org/wiki/1456" TargetMode="External"/><Relationship Id="rId15" Type="http://schemas.openxmlformats.org/officeDocument/2006/relationships/hyperlink" Target="https://hu.wikipedia.org/wiki/Hunyadi_J%C3%A1nos" TargetMode="External"/><Relationship Id="rId10" Type="http://schemas.openxmlformats.org/officeDocument/2006/relationships/hyperlink" Target="https://hu.wikipedia.org/wiki/Belgr%C3%A1d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s://hu.wikipedia.org/wiki/Szil%C3%A1gyi_Mih%C3%A1ly_(korm%C3%A1nyz%C3%B3)" TargetMode="External"/><Relationship Id="rId14" Type="http://schemas.openxmlformats.org/officeDocument/2006/relationships/hyperlink" Target="https://hu.wikipedia.org/wiki/Ostro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elgr%C3%A1d" TargetMode="External"/><Relationship Id="rId3" Type="http://schemas.openxmlformats.org/officeDocument/2006/relationships/hyperlink" Target="https://hu.wikipedia.org/wiki/Szer%C3%A9ms%C3%A9g" TargetMode="External"/><Relationship Id="rId7" Type="http://schemas.openxmlformats.org/officeDocument/2006/relationships/hyperlink" Target="https://hu.wikipedia.org/wiki/Szer%C3%A9m_v%C3%A1rmegye" TargetMode="External"/><Relationship Id="rId2" Type="http://schemas.openxmlformats.org/officeDocument/2006/relationships/hyperlink" Target="https://hu.wikipedia.org/wiki/Dun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Trianoni_b%C3%A9keszerz%C5%91d%C3%A9s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hu.wikipedia.org/wiki/1073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hu.wikipedia.org/w/index.php?title=Nagy_Hadi-sziget&amp;action=edit&amp;redlink=1" TargetMode="External"/><Relationship Id="rId9" Type="http://schemas.openxmlformats.org/officeDocument/2006/relationships/hyperlink" Target="https://hu.wikipedia.org/wiki/Szerbi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%C3%A1muel_magyar_kir%C3%A1ly" TargetMode="External"/><Relationship Id="rId13" Type="http://schemas.openxmlformats.org/officeDocument/2006/relationships/hyperlink" Target="https://hu.wikipedia.org/wiki/Cs%C3%A1ky_L%C3%A1szl%C3%B3" TargetMode="External"/><Relationship Id="rId3" Type="http://schemas.openxmlformats.org/officeDocument/2006/relationships/hyperlink" Target="https://hu.wikipedia.org/wiki/Rom%C3%A1nia" TargetMode="External"/><Relationship Id="rId7" Type="http://schemas.openxmlformats.org/officeDocument/2006/relationships/hyperlink" Target="https://hu.wikipedia.org/wiki/1044" TargetMode="External"/><Relationship Id="rId12" Type="http://schemas.openxmlformats.org/officeDocument/2006/relationships/hyperlink" Target="https://hu.wikipedia.org/wiki/1526" TargetMode="External"/><Relationship Id="rId17" Type="http://schemas.openxmlformats.org/officeDocument/2006/relationships/hyperlink" Target="https://hu.wikipedia.org/wiki/Cserni_Jov%C3%A1n-felkel%C3%A9s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hu.wikipedia.org/wiki/Csan%C3%A1di_t%C3%A1mad%C3%A1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Csan%C3%A1d_(nemzets%C3%A9g%C5%91s)" TargetMode="External"/><Relationship Id="rId11" Type="http://schemas.openxmlformats.org/officeDocument/2006/relationships/hyperlink" Target="https://hu.wikipedia.org/wiki/D%C3%B3zsa_Gy%C3%B6rgy" TargetMode="External"/><Relationship Id="rId5" Type="http://schemas.openxmlformats.org/officeDocument/2006/relationships/hyperlink" Target="https://hu.wikipedia.org/wiki/%C5%90scsan%C3%A1d" TargetMode="External"/><Relationship Id="rId15" Type="http://schemas.openxmlformats.org/officeDocument/2006/relationships/hyperlink" Target="https://hu.wikipedia.org/wiki/Szerbek" TargetMode="External"/><Relationship Id="rId10" Type="http://schemas.openxmlformats.org/officeDocument/2006/relationships/hyperlink" Target="https://hu.wikipedia.org/wiki/1514" TargetMode="External"/><Relationship Id="rId4" Type="http://schemas.openxmlformats.org/officeDocument/2006/relationships/hyperlink" Target="https://hu.wikipedia.org/wiki/Temes_megye" TargetMode="External"/><Relationship Id="rId9" Type="http://schemas.openxmlformats.org/officeDocument/2006/relationships/hyperlink" Target="https://hu.wikipedia.org/wiki/1083" TargetMode="External"/><Relationship Id="rId14" Type="http://schemas.openxmlformats.org/officeDocument/2006/relationships/hyperlink" Target="https://hu.wikipedia.org/wiki/Cserni_Jov%C3%A1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ontinent%C3%A1lis_%C3%A9ghajla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u.wikipedia.org/wiki/Alf%C3%B6l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rad_v%C3%A1rmegy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.wikipedia.org/wiki/Arad_(Rom%C3%A1nia)" TargetMode="External"/><Relationship Id="rId5" Type="http://schemas.openxmlformats.org/officeDocument/2006/relationships/hyperlink" Target="https://hu.wikipedia.org/wiki/1848%E2%80%9349-es_forradalom_%C3%A9s_szabads%C3%A1gharc" TargetMode="External"/><Relationship Id="rId4" Type="http://schemas.openxmlformats.org/officeDocument/2006/relationships/hyperlink" Target="https://hu.wikipedia.org/wiki/Arad_megy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ethlen_G%C3%A1bor" TargetMode="External"/><Relationship Id="rId3" Type="http://schemas.openxmlformats.org/officeDocument/2006/relationships/hyperlink" Target="https://hu.wikipedia.org/wiki/Maros" TargetMode="External"/><Relationship Id="rId7" Type="http://schemas.openxmlformats.org/officeDocument/2006/relationships/hyperlink" Target="https://hu.wikipedia.org/wiki/Bocskai_Istv%C3%A1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I._J%C3%A1nos_magyar_kir%C3%A1ly" TargetMode="External"/><Relationship Id="rId5" Type="http://schemas.openxmlformats.org/officeDocument/2006/relationships/hyperlink" Target="https://hu.wikipedia.org/wiki/Hunyadi_J%C3%A1nos" TargetMode="External"/><Relationship Id="rId4" Type="http://schemas.openxmlformats.org/officeDocument/2006/relationships/hyperlink" Target="https://hu.wikipedia.org/wiki/D%C3%A9v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648" TargetMode="External"/><Relationship Id="rId13" Type="http://schemas.openxmlformats.org/officeDocument/2006/relationships/hyperlink" Target="https://hu.wikipedia.org/wiki/Erd%C3%A9ly" TargetMode="External"/><Relationship Id="rId3" Type="http://schemas.openxmlformats.org/officeDocument/2006/relationships/hyperlink" Target="https://hu.wikipedia.org/wiki/Bethlen_csal%C3%A1d" TargetMode="External"/><Relationship Id="rId7" Type="http://schemas.openxmlformats.org/officeDocument/2006/relationships/hyperlink" Target="https://hu.wikipedia.org/wiki/Sz%C3%A9chy_M%C3%A1ria" TargetMode="External"/><Relationship Id="rId12" Type="http://schemas.openxmlformats.org/officeDocument/2006/relationships/hyperlink" Target="https://hu.wikipedia.org/wiki/Rom%C3%A1nia" TargetMode="External"/><Relationship Id="rId2" Type="http://schemas.openxmlformats.org/officeDocument/2006/relationships/hyperlink" Target="https://hu.wikipedia.org/wiki/16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1632" TargetMode="External"/><Relationship Id="rId11" Type="http://schemas.openxmlformats.org/officeDocument/2006/relationships/hyperlink" Target="https://hu.wikipedia.org/wiki/V%C3%A1r" TargetMode="External"/><Relationship Id="rId5" Type="http://schemas.openxmlformats.org/officeDocument/2006/relationships/hyperlink" Target="https://hu.wikipedia.org/wiki/Bethlen_Istv%C3%A1n_(f%C5%91isp%C3%A1n)" TargetMode="External"/><Relationship Id="rId15" Type="http://schemas.openxmlformats.org/officeDocument/2006/relationships/hyperlink" Target="https://hu.wikipedia.org/wiki/Miksz%C3%A1th_K%C3%A1lm%C3%A1n_(%C3%ADr%C3%B3)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hu.wikipedia.org/wiki/Bethlen_G%C3%A1bor" TargetMode="External"/><Relationship Id="rId9" Type="http://schemas.openxmlformats.org/officeDocument/2006/relationships/hyperlink" Target="https://hu.wikipedia.org/w/index.php?title=Z%C3%B3lyomi_D%C3%A1vidn%C3%A9_Bethlen_Katalin&amp;action=edit&amp;redlink=1" TargetMode="External"/><Relationship Id="rId14" Type="http://schemas.openxmlformats.org/officeDocument/2006/relationships/hyperlink" Target="https://hu.wikipedia.org/wiki/Vajdahunya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hu.wikipedia.org/wiki/Rom%C3%A1nia" TargetMode="External"/><Relationship Id="rId7" Type="http://schemas.openxmlformats.org/officeDocument/2006/relationships/hyperlink" Target="https://hu.wikipedia.org/wiki/H%C3%A9rakl%C3%A9sz" TargetMode="External"/><Relationship Id="rId2" Type="http://schemas.openxmlformats.org/officeDocument/2006/relationships/hyperlink" Target="https://hu.wikipedia.org/wiki/V%C3%A1ro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Term%C3%A1lv%C3%ADz" TargetMode="External"/><Relationship Id="rId5" Type="http://schemas.openxmlformats.org/officeDocument/2006/relationships/hyperlink" Target="https://hu.wikipedia.org/wiki/%C3%93kori_R%C3%B3ma" TargetMode="External"/><Relationship Id="rId4" Type="http://schemas.openxmlformats.org/officeDocument/2006/relationships/hyperlink" Target="https://hu.wikipedia.org/wiki/Krass%C3%B3-Sz%C3%B6r%C3%A9ny_megy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I._L%C3%A1szl%C3%B3_magyar_kir%C3%A1ly" TargetMode="External"/><Relationship Id="rId3" Type="http://schemas.openxmlformats.org/officeDocument/2006/relationships/hyperlink" Target="https://hu.wikipedia.org/wiki/Cserna_(Duna)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hu.wikipedia.org/wiki/B%C3%A1ns%C3%A1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hyperlink" Target="https://hu.wikipedia.org/wiki/Vaskapu_I._v%C3%ADzer%C5%91m%C5%B1" TargetMode="External"/><Relationship Id="rId10" Type="http://schemas.openxmlformats.org/officeDocument/2006/relationships/hyperlink" Target="https://hu.wikipedia.org/wiki/I._Lajos_magyar_kir%C3%A1ly" TargetMode="External"/><Relationship Id="rId4" Type="http://schemas.openxmlformats.org/officeDocument/2006/relationships/hyperlink" Target="https://hu.wikipedia.org/wiki/Duna" TargetMode="External"/><Relationship Id="rId9" Type="http://schemas.openxmlformats.org/officeDocument/2006/relationships/hyperlink" Target="https://hu.wikipedia.org/wiki/Kuno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hu.wikipedia.org/wiki/Duna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hu.wikipedia.org/wiki/Szurdok_(felsz%C3%ADnforma)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u.wikipedia.org/wiki/Vaskapu-szoros" TargetMode="External"/><Relationship Id="rId5" Type="http://schemas.openxmlformats.org/officeDocument/2006/relationships/hyperlink" Target="https://hu.wikipedia.org/wiki/Szerbia" TargetMode="External"/><Relationship Id="rId4" Type="http://schemas.openxmlformats.org/officeDocument/2006/relationships/hyperlink" Target="https://hu.wikipedia.org/wiki/Rom%C3%A1n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hu-HU" sz="4800">
                <a:solidFill>
                  <a:srgbClr val="FFFFFF"/>
                </a:solidFill>
              </a:rPr>
              <a:t>Délvidék és Erdély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Németh Zoltán &amp; Pataki Károly Roland &amp; Zsiga László Dániel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B5578FB-C063-5583-27EA-01E70564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                         A BIGÉRI VÍZESÉS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Kép 8" descr="Bigéri vízesés | Bagyinszki Zoltán fotográfus">
            <a:extLst>
              <a:ext uri="{FF2B5EF4-FFF2-40B4-BE49-F238E27FC236}">
                <a16:creationId xmlns:a16="http://schemas.microsoft.com/office/drawing/2014/main" id="{F18E616D-62C0-28EE-6A48-B58218B29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8" r="1" b="20343"/>
          <a:stretch/>
        </p:blipFill>
        <p:spPr>
          <a:xfrm>
            <a:off x="1826653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7" name="Kép helye 6" descr="A képen vízesés, Vízkészlet, természet, Természeti tájkép látható&#10;&#10;Automatikusan generált leírás">
            <a:extLst>
              <a:ext uri="{FF2B5EF4-FFF2-40B4-BE49-F238E27FC236}">
                <a16:creationId xmlns:a16="http://schemas.microsoft.com/office/drawing/2014/main" id="{B93A6BAE-F0CA-6ECA-8C90-208CC5A444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144" r="25859" b="4"/>
          <a:stretch/>
        </p:blipFill>
        <p:spPr>
          <a:xfrm>
            <a:off x="4813890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8" name="Kép 7" descr="Bigéri vízesés | Bagyinszki Zoltán fotográfus">
            <a:extLst>
              <a:ext uri="{FF2B5EF4-FFF2-40B4-BE49-F238E27FC236}">
                <a16:creationId xmlns:a16="http://schemas.microsoft.com/office/drawing/2014/main" id="{73ABCAB3-9B62-AE8D-61F9-B9E16416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2" r="17866" b="-4"/>
          <a:stretch/>
        </p:blipFill>
        <p:spPr>
          <a:xfrm>
            <a:off x="7801127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012D874C-F650-A1C8-21FE-90EC89FF1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6544" y="4714857"/>
            <a:ext cx="11073442" cy="21327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Néra-szurdok-Beusnica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Nemzeti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Parkban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található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Bigéri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vízesés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Románia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sőt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Európa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egyik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 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legszebb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vízesése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.</a:t>
            </a:r>
            <a:endParaRPr lang="en-US" sz="20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vízesés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helyet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kapott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2000" b="1" dirty="0">
                <a:latin typeface="Calibri"/>
                <a:ea typeface="+mn-lt"/>
                <a:cs typeface="+mn-lt"/>
              </a:rPr>
              <a:t>a </a:t>
            </a:r>
            <a:r>
              <a:rPr lang="en-US" sz="2000" b="1" err="1">
                <a:latin typeface="Calibri"/>
                <a:ea typeface="+mn-lt"/>
                <a:cs typeface="+mn-lt"/>
              </a:rPr>
              <a:t>világ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err="1">
                <a:latin typeface="Calibri"/>
                <a:ea typeface="+mn-lt"/>
                <a:cs typeface="+mn-lt"/>
              </a:rPr>
              <a:t>nyolc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err="1">
                <a:latin typeface="Calibri"/>
                <a:ea typeface="+mn-lt"/>
                <a:cs typeface="+mn-lt"/>
              </a:rPr>
              <a:t>legkülönlegesebb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err="1">
                <a:latin typeface="Calibri"/>
                <a:ea typeface="+mn-lt"/>
                <a:cs typeface="+mn-lt"/>
              </a:rPr>
              <a:t>zuhatagát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felsoroló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ranglistán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is.</a:t>
            </a:r>
            <a:endParaRPr lang="en-US" sz="200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A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Bigár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vízesés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néven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is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ismert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zuhatag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nem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hatalmas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magasságáról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vagy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vízmennyiségéről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híres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 - </a:t>
            </a:r>
            <a:r>
              <a:rPr lang="en-US" sz="2000" err="1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hanem</a:t>
            </a:r>
            <a:r>
              <a:rPr lang="en-US" sz="2000" dirty="0">
                <a:solidFill>
                  <a:srgbClr val="374151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en-US" sz="2000" b="1" err="1">
                <a:latin typeface="Calibri"/>
                <a:ea typeface="+mn-lt"/>
                <a:cs typeface="+mn-lt"/>
              </a:rPr>
              <a:t>különleges</a:t>
            </a:r>
            <a:r>
              <a:rPr lang="en-US" sz="2000" b="1" dirty="0">
                <a:latin typeface="Calibri"/>
                <a:ea typeface="+mn-lt"/>
                <a:cs typeface="+mn-lt"/>
              </a:rPr>
              <a:t>, </a:t>
            </a:r>
            <a:r>
              <a:rPr lang="en-US" sz="2000" b="1" err="1">
                <a:latin typeface="Calibri"/>
                <a:ea typeface="+mn-lt"/>
                <a:cs typeface="+mn-lt"/>
              </a:rPr>
              <a:t>harang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err="1">
                <a:latin typeface="Calibri"/>
                <a:ea typeface="+mn-lt"/>
                <a:cs typeface="+mn-lt"/>
              </a:rPr>
              <a:t>alakú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err="1">
                <a:latin typeface="Calibri"/>
                <a:ea typeface="+mn-lt"/>
                <a:cs typeface="+mn-lt"/>
              </a:rPr>
              <a:t>képződményeiről</a:t>
            </a:r>
            <a:r>
              <a:rPr lang="en-US" sz="2000" b="1" dirty="0">
                <a:latin typeface="Calibri"/>
                <a:ea typeface="+mn-lt"/>
                <a:cs typeface="+mn-lt"/>
              </a:rPr>
              <a:t>.</a:t>
            </a:r>
            <a:endParaRPr lang="en-US" sz="2000"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087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Szerbia - galambóc vára háttérkép 287713">
            <a:extLst>
              <a:ext uri="{FF2B5EF4-FFF2-40B4-BE49-F238E27FC236}">
                <a16:creationId xmlns:a16="http://schemas.microsoft.com/office/drawing/2014/main" id="{9AEA2FBD-FC02-B255-D4FE-C9711015D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6" r="-1" b="11898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43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5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FEEC956-8ADE-702F-8AC4-86BACD29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400" b="1" dirty="0">
                <a:solidFill>
                  <a:srgbClr val="202122"/>
                </a:solidFill>
                <a:ea typeface="+mj-lt"/>
                <a:cs typeface="+mj-lt"/>
              </a:rPr>
              <a:t>G</a:t>
            </a:r>
            <a:r>
              <a:rPr lang="en-US" sz="3400" b="1" dirty="0" err="1" smtClean="0">
                <a:solidFill>
                  <a:srgbClr val="202122"/>
                </a:solidFill>
                <a:ea typeface="+mj-lt"/>
                <a:cs typeface="+mj-lt"/>
              </a:rPr>
              <a:t>alambóci</a:t>
            </a:r>
            <a:r>
              <a:rPr lang="en-US" sz="3400" b="1" dirty="0" smtClean="0">
                <a:solidFill>
                  <a:srgbClr val="202122"/>
                </a:solidFill>
                <a:ea typeface="+mj-lt"/>
                <a:cs typeface="+mj-lt"/>
              </a:rPr>
              <a:t> </a:t>
            </a:r>
            <a:r>
              <a:rPr lang="en-US" sz="3400" b="1" dirty="0" err="1">
                <a:solidFill>
                  <a:srgbClr val="202122"/>
                </a:solidFill>
                <a:ea typeface="+mj-lt"/>
                <a:cs typeface="+mj-lt"/>
              </a:rPr>
              <a:t>vár</a:t>
            </a:r>
            <a:endParaRPr lang="hu-HU" sz="3400" dirty="0"/>
          </a:p>
        </p:txBody>
      </p:sp>
      <p:sp>
        <p:nvSpPr>
          <p:cNvPr id="46" name="Szöveg helye 3">
            <a:extLst>
              <a:ext uri="{FF2B5EF4-FFF2-40B4-BE49-F238E27FC236}">
                <a16:creationId xmlns:a16="http://schemas.microsoft.com/office/drawing/2014/main" id="{FBC0C216-A3B5-AE23-7272-0E22491A1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középkori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erődítmény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3"/>
              </a:rPr>
              <a:t>Duna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déli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oldalán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 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4"/>
              </a:rPr>
              <a:t>szerbiai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5"/>
              </a:rPr>
              <a:t>Galambóc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városától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4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kilométerre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keletre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amelynek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feladata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6"/>
              </a:rPr>
              <a:t>Vaskapu-szoros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bejáratának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ellenőrzése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volt.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2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3 örök igazság, amit a nándorfehérvári csata óta minden magyarnak ...">
            <a:extLst>
              <a:ext uri="{FF2B5EF4-FFF2-40B4-BE49-F238E27FC236}">
                <a16:creationId xmlns:a16="http://schemas.microsoft.com/office/drawing/2014/main" id="{3A4D2415-9816-A507-67D7-A360836B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57" r="5789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Kép 6" descr="Tudta-e? A hét jeles napjai: A nándorfehérvári diadal emléknapja ...">
            <a:extLst>
              <a:ext uri="{FF2B5EF4-FFF2-40B4-BE49-F238E27FC236}">
                <a16:creationId xmlns:a16="http://schemas.microsoft.com/office/drawing/2014/main" id="{6B167DCD-9ABC-BBB6-00C0-5107C7C7C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7" r="11589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Kép 5" descr="Nándorfehérvár (15. század) - 3D modell - Mozaik Digitális Oktatás">
            <a:extLst>
              <a:ext uri="{FF2B5EF4-FFF2-40B4-BE49-F238E27FC236}">
                <a16:creationId xmlns:a16="http://schemas.microsoft.com/office/drawing/2014/main" id="{1907D852-F9F9-1DFF-0F5B-CCA4BCD5C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3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B0076C-FE65-B917-0C8F-E2027F8B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NÁNDORFEHÉRVÁR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39986B9-1366-3460-ACF9-49F4B2D61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679" y="2399582"/>
            <a:ext cx="4951092" cy="4457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 </a:t>
            </a:r>
            <a:r>
              <a:rPr lang="en-US" sz="2000" b="1" err="1"/>
              <a:t>nándorfehérvári</a:t>
            </a:r>
            <a:r>
              <a:rPr lang="en-US" sz="2000" b="1" dirty="0"/>
              <a:t> </a:t>
            </a:r>
            <a:r>
              <a:rPr lang="en-US" sz="2000" b="1" err="1"/>
              <a:t>diadal</a:t>
            </a:r>
            <a:r>
              <a:rPr lang="en-US" sz="2000" dirty="0"/>
              <a:t> a </a:t>
            </a:r>
            <a:r>
              <a:rPr lang="en-US" sz="2000" err="1"/>
              <a:t>magyar</a:t>
            </a:r>
            <a:r>
              <a:rPr lang="en-US" sz="2000" dirty="0"/>
              <a:t>–</a:t>
            </a:r>
            <a:r>
              <a:rPr lang="en-US" sz="2000" err="1"/>
              <a:t>török</a:t>
            </a:r>
            <a:r>
              <a:rPr lang="en-US" sz="2000" dirty="0"/>
              <a:t> </a:t>
            </a:r>
            <a:r>
              <a:rPr lang="en-US" sz="2000" err="1"/>
              <a:t>háborúk</a:t>
            </a:r>
            <a:r>
              <a:rPr lang="en-US" sz="2000" dirty="0"/>
              <a:t> </a:t>
            </a:r>
            <a:r>
              <a:rPr lang="en-US" sz="2000" err="1"/>
              <a:t>egyik</a:t>
            </a:r>
            <a:r>
              <a:rPr lang="en-US" sz="2000" dirty="0"/>
              <a:t> </a:t>
            </a:r>
            <a:r>
              <a:rPr lang="en-US" sz="2000" err="1"/>
              <a:t>jelentős</a:t>
            </a:r>
            <a:r>
              <a:rPr lang="en-US" sz="2000" dirty="0"/>
              <a:t> </a:t>
            </a:r>
            <a:r>
              <a:rPr lang="en-US" sz="2000" err="1"/>
              <a:t>eseménye</a:t>
            </a:r>
            <a:r>
              <a:rPr lang="en-US" sz="2000" dirty="0"/>
              <a:t>, </a:t>
            </a:r>
            <a:r>
              <a:rPr lang="en-US" sz="2000" err="1"/>
              <a:t>amelynek</a:t>
            </a:r>
            <a:r>
              <a:rPr lang="en-US" sz="2000" dirty="0"/>
              <a:t> </a:t>
            </a:r>
            <a:r>
              <a:rPr lang="en-US" sz="2000" err="1"/>
              <a:t>során</a:t>
            </a:r>
            <a:r>
              <a:rPr lang="en-US" sz="2000" dirty="0"/>
              <a:t> </a:t>
            </a:r>
            <a:r>
              <a:rPr lang="en-US" sz="2000" dirty="0">
                <a:hlinkClick r:id="rId5"/>
              </a:rPr>
              <a:t>1456</a:t>
            </a:r>
            <a:r>
              <a:rPr lang="en-US" sz="2000" dirty="0"/>
              <a:t>. </a:t>
            </a:r>
            <a:r>
              <a:rPr lang="en-US" sz="2000" dirty="0">
                <a:hlinkClick r:id="rId6"/>
              </a:rPr>
              <a:t>július 4</a:t>
            </a:r>
            <a:r>
              <a:rPr lang="en-US" sz="2000" dirty="0"/>
              <a:t>–</a:t>
            </a:r>
            <a:r>
              <a:rPr lang="en-US" sz="2000" dirty="0">
                <a:hlinkClick r:id="rId7"/>
              </a:rPr>
              <a:t>22.</a:t>
            </a:r>
            <a:r>
              <a:rPr lang="en-US" sz="2000" dirty="0"/>
              <a:t> </a:t>
            </a:r>
            <a:r>
              <a:rPr lang="en-US" sz="2000" err="1"/>
              <a:t>között</a:t>
            </a:r>
            <a:r>
              <a:rPr lang="en-US" sz="2000" dirty="0"/>
              <a:t> a </a:t>
            </a:r>
            <a:r>
              <a:rPr lang="en-US" sz="2000" dirty="0">
                <a:hlinkClick r:id="rId8"/>
              </a:rPr>
              <a:t>keresztények</a:t>
            </a:r>
            <a:r>
              <a:rPr lang="en-US" sz="2000" dirty="0"/>
              <a:t> (</a:t>
            </a:r>
            <a:r>
              <a:rPr lang="en-US" sz="2000" err="1"/>
              <a:t>magyarok</a:t>
            </a:r>
            <a:r>
              <a:rPr lang="en-US" sz="2000" dirty="0"/>
              <a:t> </a:t>
            </a:r>
            <a:r>
              <a:rPr lang="en-US" sz="2000" err="1"/>
              <a:t>és</a:t>
            </a:r>
            <a:r>
              <a:rPr lang="en-US" sz="2000" dirty="0"/>
              <a:t> </a:t>
            </a:r>
            <a:r>
              <a:rPr lang="en-US" sz="2000" err="1"/>
              <a:t>szerbek</a:t>
            </a:r>
            <a:r>
              <a:rPr lang="en-US" sz="2000" dirty="0"/>
              <a:t>) </a:t>
            </a:r>
            <a:r>
              <a:rPr lang="en-US" sz="2000" dirty="0">
                <a:hlinkClick r:id="rId9"/>
              </a:rPr>
              <a:t>Szilágyi Mihály</a:t>
            </a:r>
            <a:r>
              <a:rPr lang="en-US" sz="2000" dirty="0"/>
              <a:t> </a:t>
            </a:r>
            <a:r>
              <a:rPr lang="en-US" sz="2000" err="1"/>
              <a:t>vezetésével</a:t>
            </a:r>
            <a:r>
              <a:rPr lang="en-US" sz="2000" dirty="0"/>
              <a:t> </a:t>
            </a:r>
            <a:r>
              <a:rPr lang="en-US" sz="2000" err="1"/>
              <a:t>hősiesen</a:t>
            </a:r>
            <a:r>
              <a:rPr lang="en-US" sz="2000" dirty="0"/>
              <a:t> </a:t>
            </a:r>
            <a:r>
              <a:rPr lang="en-US" sz="2000" err="1"/>
              <a:t>védték</a:t>
            </a:r>
            <a:r>
              <a:rPr lang="en-US" sz="2000" dirty="0"/>
              <a:t> </a:t>
            </a:r>
            <a:r>
              <a:rPr lang="en-US" sz="2000" err="1"/>
              <a:t>Nándorfehérvár</a:t>
            </a:r>
            <a:r>
              <a:rPr lang="en-US" sz="2000" dirty="0"/>
              <a:t> (a </a:t>
            </a:r>
            <a:r>
              <a:rPr lang="en-US" sz="2000" err="1"/>
              <a:t>mai</a:t>
            </a:r>
            <a:r>
              <a:rPr lang="en-US" sz="2000" dirty="0"/>
              <a:t> </a:t>
            </a:r>
            <a:r>
              <a:rPr lang="en-US" sz="2000" dirty="0">
                <a:hlinkClick r:id="rId10"/>
              </a:rPr>
              <a:t>Belgrád</a:t>
            </a:r>
            <a:r>
              <a:rPr lang="en-US" sz="2000" dirty="0"/>
              <a:t>) </a:t>
            </a:r>
            <a:r>
              <a:rPr lang="en-US" sz="2000" err="1"/>
              <a:t>várát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1"/>
              </a:rPr>
              <a:t>II. Mehmed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török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2"/>
              </a:rPr>
              <a:t>szultán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a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nagy</a:t>
            </a:r>
            <a:r>
              <a:rPr lang="en-US" sz="1800" baseline="30000" dirty="0">
                <a:solidFill>
                  <a:srgbClr val="3366CC"/>
                </a:solidFill>
                <a:ea typeface="+mn-lt"/>
                <a:cs typeface="+mn-lt"/>
                <a:hlinkClick r:id="rId13"/>
              </a:rPr>
              <a:t>[1]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túlerőben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levő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4"/>
              </a:rPr>
              <a:t>ostromló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seregével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szemben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majd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védőkhöz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12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ezer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katonájával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időközben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csatlakozó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5"/>
              </a:rPr>
              <a:t>Hunyadi János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vezetésével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6"/>
              </a:rPr>
              <a:t>Kapisztrán János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30–35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ezer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keresztesével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közösen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7"/>
              </a:rPr>
              <a:t>július 21-én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 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7"/>
              </a:rPr>
              <a:t>vár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melletti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csatában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legyőzték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18"/>
              </a:rPr>
              <a:t>törököket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883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E5AA9C-CD3D-E94A-F71C-8A1373EA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latin typeface="+mj-lt"/>
                <a:ea typeface="+mj-ea"/>
                <a:cs typeface="+mj-cs"/>
              </a:rPr>
              <a:t>           </a:t>
            </a:r>
            <a:r>
              <a:rPr lang="en-US" sz="6000" dirty="0"/>
              <a:t> </a:t>
            </a:r>
            <a:r>
              <a:rPr lang="en-US" sz="6000" b="1" err="1">
                <a:solidFill>
                  <a:srgbClr val="202122"/>
                </a:solidFill>
                <a:ea typeface="+mj-lt"/>
                <a:cs typeface="+mj-lt"/>
              </a:rPr>
              <a:t>Zimony</a:t>
            </a:r>
            <a:endParaRPr lang="en-US" sz="6000" kern="1200" err="1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D53779-7A6E-3014-6CAE-89C77F610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8069" y="3175552"/>
            <a:ext cx="5366041" cy="280911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Belgrád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központjától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5 km-re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északnyugatra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a </a:t>
            </a:r>
            <a:r>
              <a:rPr lang="en-US" sz="2000" dirty="0">
                <a:solidFill>
                  <a:srgbClr val="3366CC"/>
                </a:solidFill>
                <a:ea typeface="+mn-lt"/>
                <a:cs typeface="+mn-lt"/>
                <a:hlinkClick r:id="rId2"/>
              </a:rPr>
              <a:t>Duna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jobb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partján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a </a:t>
            </a:r>
            <a:r>
              <a:rPr lang="en-US" sz="2000" dirty="0">
                <a:solidFill>
                  <a:srgbClr val="3366CC"/>
                </a:solidFill>
                <a:ea typeface="+mn-lt"/>
                <a:cs typeface="+mn-lt"/>
                <a:hlinkClick r:id="rId3"/>
              </a:rPr>
              <a:t>Szerémségben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fekszik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közigazgatásilag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a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szerbiai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főváros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része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.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Hozzá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tartozik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2000" dirty="0">
                <a:solidFill>
                  <a:srgbClr val="D73333"/>
                </a:solidFill>
                <a:ea typeface="+mn-lt"/>
                <a:cs typeface="+mn-lt"/>
                <a:hlinkClick r:id="rId4"/>
              </a:rPr>
              <a:t>Nagy Hadi-sziget</a:t>
            </a:r>
            <a:r>
              <a:rPr lang="en-US" sz="2000" dirty="0">
                <a:solidFill>
                  <a:srgbClr val="202122"/>
                </a:solidFill>
                <a:ea typeface="+mn-lt"/>
                <a:cs typeface="+mn-lt"/>
              </a:rPr>
              <a:t> is.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5"/>
              </a:rPr>
              <a:t>1073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-ban </a:t>
            </a:r>
            <a:r>
              <a:rPr lang="en-US" sz="1800" i="1" err="1">
                <a:solidFill>
                  <a:srgbClr val="202122"/>
                </a:solidFill>
                <a:ea typeface="+mn-lt"/>
                <a:cs typeface="+mn-lt"/>
              </a:rPr>
              <a:t>Zemlen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néven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említik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először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6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</a:rPr>
              <a:t>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Trianonig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7"/>
              </a:rPr>
              <a:t>Szerém vármegyéhez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tartozott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egykor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önálló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város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 ma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8"/>
              </a:rPr>
              <a:t>Belgrádhoz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tartozó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02122"/>
                </a:solidFill>
                <a:ea typeface="+mn-lt"/>
                <a:cs typeface="+mn-lt"/>
              </a:rPr>
              <a:t>városrész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9"/>
              </a:rPr>
              <a:t>Szerbiában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en-US" sz="1800" dirty="0">
              <a:solidFill>
                <a:srgbClr val="20212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F18BF-3051-4B7A-951C-4BC742E74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98974" y="2533361"/>
            <a:ext cx="719122" cy="1385536"/>
            <a:chOff x="7498974" y="2533361"/>
            <a:chExt cx="719122" cy="1385536"/>
          </a:xfrm>
        </p:grpSpPr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6581" y="2533361"/>
              <a:ext cx="171515" cy="171514"/>
            </a:xfrm>
            <a:custGeom>
              <a:avLst/>
              <a:gdLst>
                <a:gd name="connsiteX0" fmla="*/ 159874 w 171515"/>
                <a:gd name="connsiteY0" fmla="*/ 74116 h 171514"/>
                <a:gd name="connsiteX1" fmla="*/ 97399 w 171515"/>
                <a:gd name="connsiteY1" fmla="*/ 74116 h 171514"/>
                <a:gd name="connsiteX2" fmla="*/ 97399 w 171515"/>
                <a:gd name="connsiteY2" fmla="*/ 11641 h 171514"/>
                <a:gd name="connsiteX3" fmla="*/ 85758 w 171515"/>
                <a:gd name="connsiteY3" fmla="*/ 0 h 171514"/>
                <a:gd name="connsiteX4" fmla="*/ 74116 w 171515"/>
                <a:gd name="connsiteY4" fmla="*/ 11641 h 171514"/>
                <a:gd name="connsiteX5" fmla="*/ 74116 w 171515"/>
                <a:gd name="connsiteY5" fmla="*/ 74116 h 171514"/>
                <a:gd name="connsiteX6" fmla="*/ 11641 w 171515"/>
                <a:gd name="connsiteY6" fmla="*/ 74116 h 171514"/>
                <a:gd name="connsiteX7" fmla="*/ 0 w 171515"/>
                <a:gd name="connsiteY7" fmla="*/ 85757 h 171514"/>
                <a:gd name="connsiteX8" fmla="*/ 11641 w 171515"/>
                <a:gd name="connsiteY8" fmla="*/ 97398 h 171514"/>
                <a:gd name="connsiteX9" fmla="*/ 74116 w 171515"/>
                <a:gd name="connsiteY9" fmla="*/ 97398 h 171514"/>
                <a:gd name="connsiteX10" fmla="*/ 74116 w 171515"/>
                <a:gd name="connsiteY10" fmla="*/ 159873 h 171514"/>
                <a:gd name="connsiteX11" fmla="*/ 85758 w 171515"/>
                <a:gd name="connsiteY11" fmla="*/ 171514 h 171514"/>
                <a:gd name="connsiteX12" fmla="*/ 97399 w 171515"/>
                <a:gd name="connsiteY12" fmla="*/ 159873 h 171514"/>
                <a:gd name="connsiteX13" fmla="*/ 97399 w 171515"/>
                <a:gd name="connsiteY13" fmla="*/ 97398 h 171514"/>
                <a:gd name="connsiteX14" fmla="*/ 159874 w 171515"/>
                <a:gd name="connsiteY14" fmla="*/ 97398 h 171514"/>
                <a:gd name="connsiteX15" fmla="*/ 171515 w 171515"/>
                <a:gd name="connsiteY15" fmla="*/ 85757 h 171514"/>
                <a:gd name="connsiteX16" fmla="*/ 159874 w 171515"/>
                <a:gd name="connsiteY16" fmla="*/ 74116 h 17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4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7"/>
                  </a:cubicBezTo>
                  <a:cubicBezTo>
                    <a:pt x="0" y="92186"/>
                    <a:pt x="5212" y="97398"/>
                    <a:pt x="11641" y="97398"/>
                  </a:cubicBezTo>
                  <a:lnTo>
                    <a:pt x="74116" y="97398"/>
                  </a:lnTo>
                  <a:lnTo>
                    <a:pt x="74116" y="159873"/>
                  </a:lnTo>
                  <a:cubicBezTo>
                    <a:pt x="74116" y="166302"/>
                    <a:pt x="79328" y="171514"/>
                    <a:pt x="85758" y="171514"/>
                  </a:cubicBezTo>
                  <a:cubicBezTo>
                    <a:pt x="92187" y="171514"/>
                    <a:pt x="97399" y="166302"/>
                    <a:pt x="97399" y="159873"/>
                  </a:cubicBezTo>
                  <a:lnTo>
                    <a:pt x="97399" y="97398"/>
                  </a:lnTo>
                  <a:lnTo>
                    <a:pt x="159874" y="97398"/>
                  </a:lnTo>
                  <a:cubicBezTo>
                    <a:pt x="166303" y="97398"/>
                    <a:pt x="171515" y="92186"/>
                    <a:pt x="171515" y="85757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98974" y="3806471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Kép 5" descr="Zimony – 1896-os millenniumi Hunyadi emlékmű | Bagyinszki Zoltán fotográfus">
            <a:extLst>
              <a:ext uri="{FF2B5EF4-FFF2-40B4-BE49-F238E27FC236}">
                <a16:creationId xmlns:a16="http://schemas.microsoft.com/office/drawing/2014/main" id="{5BF98164-AC74-D462-73D5-BBD5386A7E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021" r="1" b="1"/>
          <a:stretch/>
        </p:blipFill>
        <p:spPr>
          <a:xfrm>
            <a:off x="8610595" y="184165"/>
            <a:ext cx="3581400" cy="4167318"/>
          </a:xfrm>
          <a:custGeom>
            <a:avLst/>
            <a:gdLst/>
            <a:ahLst/>
            <a:cxnLst/>
            <a:rect l="l" t="t" r="r" b="b"/>
            <a:pathLst>
              <a:path w="3581400" h="4167318">
                <a:moveTo>
                  <a:pt x="2083659" y="0"/>
                </a:moveTo>
                <a:cubicBezTo>
                  <a:pt x="2659046" y="0"/>
                  <a:pt x="3179961" y="233221"/>
                  <a:pt x="3557029" y="610290"/>
                </a:cubicBezTo>
                <a:lnTo>
                  <a:pt x="3581400" y="637105"/>
                </a:lnTo>
                <a:lnTo>
                  <a:pt x="3581400" y="3530214"/>
                </a:lnTo>
                <a:lnTo>
                  <a:pt x="3557029" y="3557029"/>
                </a:lnTo>
                <a:cubicBezTo>
                  <a:pt x="3179961" y="3934097"/>
                  <a:pt x="2659046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pic>
        <p:nvPicPr>
          <p:cNvPr id="5" name="Tartalom helye 4" descr="Zimony - Belgrád (Nándorfehérvár)">
            <a:extLst>
              <a:ext uri="{FF2B5EF4-FFF2-40B4-BE49-F238E27FC236}">
                <a16:creationId xmlns:a16="http://schemas.microsoft.com/office/drawing/2014/main" id="{8EE30C6E-61FF-E6AA-6D6F-D47DD0D08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24329" r="-3" b="2015"/>
          <a:stretch/>
        </p:blipFill>
        <p:spPr>
          <a:xfrm>
            <a:off x="6711427" y="4275044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3460" y="503379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4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AF2EFD-9CA2-90ED-A452-BBF12F92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2973"/>
            <a:ext cx="2882690" cy="694427"/>
          </a:xfrm>
        </p:spPr>
        <p:txBody>
          <a:bodyPr/>
          <a:lstStyle/>
          <a:p>
            <a:r>
              <a:rPr lang="hu-HU"/>
              <a:t>     NagyCsanád</a:t>
            </a:r>
          </a:p>
        </p:txBody>
      </p:sp>
      <p:pic>
        <p:nvPicPr>
          <p:cNvPr id="5" name="Tartalom helye 4" descr="Nagycsanád - Csanádvár">
            <a:extLst>
              <a:ext uri="{FF2B5EF4-FFF2-40B4-BE49-F238E27FC236}">
                <a16:creationId xmlns:a16="http://schemas.microsoft.com/office/drawing/2014/main" id="{6A89FA25-9626-EAB5-82E7-223609E52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68" y="2058568"/>
            <a:ext cx="4533181" cy="4370357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EBB1C58D-707F-153F-144A-0DD0A3E3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4772025" y="1554193"/>
            <a:ext cx="6663876" cy="51343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u-HU" sz="2000">
              <a:solidFill>
                <a:srgbClr val="202122"/>
              </a:solidFill>
              <a:ea typeface="+mn-lt"/>
              <a:cs typeface="+mn-lt"/>
            </a:endParaRPr>
          </a:p>
          <a:p>
            <a:r>
              <a:rPr lang="hu-HU" sz="2000" b="1" err="1">
                <a:solidFill>
                  <a:srgbClr val="202122"/>
                </a:solidFill>
                <a:ea typeface="+mn-lt"/>
                <a:cs typeface="+mn-lt"/>
              </a:rPr>
              <a:t>Nagycsanád</a:t>
            </a:r>
            <a:r>
              <a:rPr lang="hu-HU" sz="2000" b="1">
                <a:solidFill>
                  <a:srgbClr val="202122"/>
                </a:solidFill>
                <a:ea typeface="+mn-lt"/>
                <a:cs typeface="+mn-lt"/>
              </a:rPr>
              <a:t>:</a:t>
            </a:r>
          </a:p>
          <a:p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többnemzetiségű falu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3"/>
              </a:rPr>
              <a:t>Romániában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4"/>
              </a:rPr>
              <a:t>Temes megyében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. A mai település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5"/>
              </a:rPr>
              <a:t>Őscsanád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(más néven </a:t>
            </a:r>
            <a:r>
              <a:rPr lang="hu-HU" sz="2000" i="1" err="1">
                <a:solidFill>
                  <a:srgbClr val="202122"/>
                </a:solidFill>
                <a:ea typeface="+mn-lt"/>
                <a:cs typeface="+mn-lt"/>
              </a:rPr>
              <a:t>Németcsanád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) és </a:t>
            </a:r>
            <a:r>
              <a:rPr lang="hu-HU" sz="2000" i="1">
                <a:solidFill>
                  <a:srgbClr val="202122"/>
                </a:solidFill>
                <a:ea typeface="+mn-lt"/>
                <a:cs typeface="+mn-lt"/>
              </a:rPr>
              <a:t>Rácz-Csanád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egyesítésével keletkezett a 20. Században.</a:t>
            </a:r>
            <a:endParaRPr lang="hu-HU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6"/>
              </a:rPr>
              <a:t>Csanád vezérnek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a nevét viseli, aki monostorát alapította.</a:t>
            </a:r>
          </a:p>
          <a:p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7"/>
              </a:rPr>
              <a:t>1044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-ben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8"/>
              </a:rPr>
              <a:t>Aba Sámuel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itt végeztette ki az ellene lázadó főurakat.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9"/>
              </a:rPr>
              <a:t>1083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-ban itt avatták szentté Szent Gellértet. 1241-ben a tatárok elpusztították a települést.</a:t>
            </a:r>
          </a:p>
          <a:p>
            <a:r>
              <a:rPr lang="hu-HU" sz="11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0"/>
              </a:rPr>
              <a:t>1514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-ben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1"/>
              </a:rPr>
              <a:t>Dózsa György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serege foglalta el.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2"/>
              </a:rPr>
              <a:t>1526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végén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3"/>
              </a:rPr>
              <a:t>Csáky László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itt támadta meg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4"/>
              </a:rPr>
              <a:t>Nenanda János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5"/>
              </a:rPr>
              <a:t>szerbjeit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 (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6"/>
              </a:rPr>
              <a:t>csanádi támadás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), amely kirobbantotta a </a:t>
            </a:r>
            <a:r>
              <a:rPr lang="hu-HU" sz="2000">
                <a:solidFill>
                  <a:srgbClr val="3366CC"/>
                </a:solidFill>
                <a:ea typeface="+mn-lt"/>
                <a:cs typeface="+mn-lt"/>
                <a:hlinkClick r:id="rId17"/>
              </a:rPr>
              <a:t>délvidéki felkelést</a:t>
            </a:r>
            <a:r>
              <a:rPr lang="hu-HU" sz="200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40141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396732-9B56-D9CA-2654-3BAC5CEB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2785"/>
            <a:ext cx="3932237" cy="1600200"/>
          </a:xfrm>
        </p:spPr>
        <p:txBody>
          <a:bodyPr/>
          <a:lstStyle/>
          <a:p>
            <a:r>
              <a:rPr lang="hu-HU"/>
              <a:t>     </a:t>
            </a:r>
            <a:r>
              <a:rPr lang="hu-HU" sz="3500" b="1">
                <a:solidFill>
                  <a:srgbClr val="202122"/>
                </a:solidFill>
                <a:ea typeface="+mj-lt"/>
                <a:cs typeface="+mj-lt"/>
              </a:rPr>
              <a:t>Nagyszentmiklós</a:t>
            </a:r>
            <a:r>
              <a:rPr lang="hu-HU" sz="3500">
                <a:solidFill>
                  <a:srgbClr val="202122"/>
                </a:solidFill>
                <a:ea typeface="+mj-lt"/>
                <a:cs typeface="+mj-lt"/>
              </a:rPr>
              <a:t> </a:t>
            </a:r>
            <a:endParaRPr lang="hu-HU" sz="3500"/>
          </a:p>
        </p:txBody>
      </p:sp>
      <p:pic>
        <p:nvPicPr>
          <p:cNvPr id="5" name="Tartalom helye 4" descr="Bartók szülővárosa, Nagyszentmiklós – Csámborgó">
            <a:extLst>
              <a:ext uri="{FF2B5EF4-FFF2-40B4-BE49-F238E27FC236}">
                <a16:creationId xmlns:a16="http://schemas.microsoft.com/office/drawing/2014/main" id="{04F5B010-4C18-5CA9-8503-712748A33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12" y="1806936"/>
            <a:ext cx="4075387" cy="4945511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EBC12DA-5D21-636D-E54E-7A56B3AC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  </a:t>
            </a:r>
            <a:r>
              <a:rPr lang="hu-HU" sz="4000"/>
              <a:t> </a:t>
            </a:r>
            <a:endParaRPr lang="hu-HU" sz="2500">
              <a:solidFill>
                <a:srgbClr val="202122"/>
              </a:solidFill>
              <a:latin typeface="Calibri"/>
              <a:cs typeface="Calibri"/>
            </a:endParaRPr>
          </a:p>
          <a:p>
            <a:endParaRPr lang="hu-HU" sz="4000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Beszédbuborék: lekerekített sarkú téglalap 5">
            <a:extLst>
              <a:ext uri="{FF2B5EF4-FFF2-40B4-BE49-F238E27FC236}">
                <a16:creationId xmlns:a16="http://schemas.microsoft.com/office/drawing/2014/main" id="{7CB42075-C4E8-21FD-88D2-DBD2BB6B2B08}"/>
              </a:ext>
            </a:extLst>
          </p:cNvPr>
          <p:cNvSpPr/>
          <p:nvPr/>
        </p:nvSpPr>
        <p:spPr>
          <a:xfrm>
            <a:off x="6891866" y="3539067"/>
            <a:ext cx="57509" cy="2875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eszédbuborék: lekerekített sarkú téglalap 6">
            <a:extLst>
              <a:ext uri="{FF2B5EF4-FFF2-40B4-BE49-F238E27FC236}">
                <a16:creationId xmlns:a16="http://schemas.microsoft.com/office/drawing/2014/main" id="{38E5D086-D02F-D895-BD10-010356E6C599}"/>
              </a:ext>
            </a:extLst>
          </p:cNvPr>
          <p:cNvSpPr/>
          <p:nvPr/>
        </p:nvSpPr>
        <p:spPr>
          <a:xfrm>
            <a:off x="6096000" y="778932"/>
            <a:ext cx="5405886" cy="4413849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T</a:t>
            </a:r>
            <a:r>
              <a:rPr lang="hu-HU" sz="2400" dirty="0" smtClean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emes </a:t>
            </a:r>
            <a:r>
              <a:rPr lang="hu-HU" sz="24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megyei város. A határ közelsége miatt a megye legdinamikusabban fejlődő kisvárosa, a mérsékelten </a:t>
            </a:r>
            <a:r>
              <a:rPr lang="hu-HU" sz="2400" u="none" strike="noStrike" dirty="0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3" tooltip="Kontinentális éghajlat"/>
              </a:rPr>
              <a:t>kontinentális éghajlatú</a:t>
            </a:r>
            <a:r>
              <a:rPr lang="hu-HU" sz="24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, jellegzetesen </a:t>
            </a:r>
            <a:r>
              <a:rPr lang="hu-HU" sz="2400" u="none" strike="noStrike" dirty="0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4" tooltip="Alföld"/>
              </a:rPr>
              <a:t>alföldi</a:t>
            </a:r>
            <a:r>
              <a:rPr lang="hu-HU" sz="24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település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7578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helye 4" descr="Romania travel: Five reasons to visit Arad | Romania Insider">
            <a:extLst>
              <a:ext uri="{FF2B5EF4-FFF2-40B4-BE49-F238E27FC236}">
                <a16:creationId xmlns:a16="http://schemas.microsoft.com/office/drawing/2014/main" id="{3A1A48BF-0997-C53F-C238-B06B28D398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2740" r="1" b="1460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E98A71-DA5B-3808-DDDD-ACA7025C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             Arad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7A6775-8B6F-8E27-37FC-1FD077535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842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159 704 lakos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2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Az egykori </a:t>
            </a:r>
            <a:r>
              <a:rPr lang="hu-HU" sz="2200">
                <a:solidFill>
                  <a:srgbClr val="3366CC"/>
                </a:solidFill>
                <a:highlight>
                  <a:srgbClr val="FFFFFF"/>
                </a:highlight>
                <a:ea typeface="+mn-lt"/>
                <a:cs typeface="+mn-lt"/>
                <a:hlinkClick r:id="rId3"/>
              </a:rPr>
              <a:t>Arad vármegye</a:t>
            </a:r>
            <a:r>
              <a:rPr lang="hu-HU" sz="22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, ma </a:t>
            </a:r>
            <a:r>
              <a:rPr lang="hu-HU" sz="2200">
                <a:solidFill>
                  <a:srgbClr val="3366CC"/>
                </a:solidFill>
                <a:highlight>
                  <a:srgbClr val="FFFFFF"/>
                </a:highlight>
                <a:ea typeface="+mn-lt"/>
                <a:cs typeface="+mn-lt"/>
                <a:hlinkClick r:id="rId4"/>
              </a:rPr>
              <a:t>Arad megye</a:t>
            </a:r>
            <a:r>
              <a:rPr lang="hu-HU" sz="22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 székhelye.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hu-HU" sz="22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 </a:t>
            </a:r>
            <a:r>
              <a:rPr lang="hu-HU" sz="2200" b="1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aradi vértanúk:</a:t>
            </a:r>
            <a:r>
              <a:rPr lang="hu-HU" sz="11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 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tizenhárom magyar honvédtiszt (12 tábornok és 1 ezredes), akiket az </a:t>
            </a:r>
            <a:r>
              <a:rPr lang="hu-HU" sz="1800">
                <a:solidFill>
                  <a:srgbClr val="3366CC"/>
                </a:solidFill>
                <a:highlight>
                  <a:srgbClr val="FFFFFF"/>
                </a:highlight>
                <a:ea typeface="+mn-lt"/>
                <a:cs typeface="+mn-lt"/>
                <a:hlinkClick r:id="rId5"/>
              </a:rPr>
              <a:t>1848–49-es forradalom és szabadságharc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 leverése után, az abban játszott szerepük miatt </a:t>
            </a:r>
            <a:r>
              <a:rPr lang="hu-HU" sz="1800">
                <a:solidFill>
                  <a:srgbClr val="3366CC"/>
                </a:solidFill>
                <a:highlight>
                  <a:srgbClr val="FFFFFF"/>
                </a:highlight>
                <a:ea typeface="+mn-lt"/>
                <a:cs typeface="+mn-lt"/>
                <a:hlinkClick r:id="rId6"/>
              </a:rPr>
              <a:t>Aradon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ea typeface="+mn-lt"/>
                <a:cs typeface="+mn-lt"/>
              </a:rPr>
              <a:t> kivégeztek.</a:t>
            </a:r>
            <a:endParaRPr lang="hu-HU" sz="1800">
              <a:solidFill>
                <a:srgbClr val="202122"/>
              </a:solidFill>
              <a:highlight>
                <a:srgbClr val="FFFFFF"/>
              </a:highlight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34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F96A257-4E31-7409-8624-0A4AA8EB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DÉVA, ÉS DÉVA VÁRA</a:t>
            </a:r>
          </a:p>
        </p:txBody>
      </p:sp>
      <p:pic>
        <p:nvPicPr>
          <p:cNvPr id="7" name="Tartalom helye 6" descr="Déva vára és a tizenkét kőmives - Kirándulás a történelembe">
            <a:extLst>
              <a:ext uri="{FF2B5EF4-FFF2-40B4-BE49-F238E27FC236}">
                <a16:creationId xmlns:a16="http://schemas.microsoft.com/office/drawing/2014/main" id="{19EE1B73-2C56-D0E2-461D-A2D62F7F4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55" y="1480569"/>
            <a:ext cx="7045600" cy="5156470"/>
          </a:xfr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07823D9-B3FE-E557-AAA3-BEB580480F8D}"/>
              </a:ext>
            </a:extLst>
          </p:cNvPr>
          <p:cNvSpPr txBox="1"/>
          <p:nvPr/>
        </p:nvSpPr>
        <p:spPr>
          <a:xfrm>
            <a:off x="7829909" y="1475117"/>
            <a:ext cx="40515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Déva vára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hajdani erődítmény az Alsó-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3" tooltip="Maros"/>
              </a:rPr>
              <a:t>Maros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mentén, a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4" tooltip="Déva"/>
              </a:rPr>
              <a:t>Déva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város fölé emelkedő hegyen, egy 250 méter magas sziklán.</a:t>
            </a:r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869FEC5-8241-4A81-B3A9-A31A16FB1C17}"/>
              </a:ext>
            </a:extLst>
          </p:cNvPr>
          <p:cNvSpPr txBox="1"/>
          <p:nvPr/>
        </p:nvSpPr>
        <p:spPr>
          <a:xfrm rot="-10800000" flipV="1">
            <a:off x="7858664" y="2835043"/>
            <a:ext cx="393651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A vár számos birtokosa közül a legjelentősebbek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5" tooltip="Hunyadi János"/>
              </a:rPr>
              <a:t>Hunyadi János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,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6" tooltip="I. János magyar király"/>
              </a:rPr>
              <a:t>Szapolyai János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,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7" tooltip="Bocskai István"/>
              </a:rPr>
              <a:t>Bocskai István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és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8" tooltip="Bethlen Gábor"/>
              </a:rPr>
              <a:t>Bethlen Gábor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98E3A4B-F49B-3F9B-3C7A-4380A566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endParaRPr lang="hu-HU" sz="4000">
              <a:solidFill>
                <a:srgbClr val="FFFF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04B2AA-6B0C-A15E-27C9-624C9030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819" y="2072838"/>
            <a:ext cx="5408786" cy="4122689"/>
          </a:xfrm>
        </p:spPr>
        <p:txBody>
          <a:bodyPr anchor="ctr">
            <a:normAutofit fontScale="92500" lnSpcReduction="10000"/>
          </a:bodyPr>
          <a:lstStyle/>
          <a:p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2" tooltip="1618"/>
              </a:rPr>
              <a:t>1618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-ban került az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3" tooltip="Bethlen család"/>
              </a:rPr>
              <a:t>iktári Bethlen család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tulajdonába.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4" tooltip="Bethlen Gábor"/>
              </a:rPr>
              <a:t>Bethlen Gábor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átalakíttatta és külső védművekkel erősíttette meg a várat, majd az uradalommal együtt unokaöccsének,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5" tooltip="Bethlen István (főispán)"/>
              </a:rPr>
              <a:t>Bethlen Istvánnak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adományozta. Annak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6" tooltip="1632"/>
              </a:rPr>
              <a:t>1632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-es halála után rövid ideig felesége,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7" tooltip="Széchy Mária"/>
              </a:rPr>
              <a:t>Széchy Mária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lakta. </a:t>
            </a:r>
            <a:r>
              <a:rPr lang="hu-HU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8" tooltip="1648"/>
              </a:rPr>
              <a:t>1648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-ban </a:t>
            </a:r>
            <a:r>
              <a:rPr lang="hu-HU" u="none" strike="noStrike">
                <a:solidFill>
                  <a:srgbClr val="D7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9" tooltip="Zólyomi Dávidné Bethlen Katalin (a lap nem létezik)"/>
              </a:rPr>
              <a:t>Zólyomi Dávidné Bethlen Katalin</a:t>
            </a:r>
            <a:r>
              <a:rPr lang="hu-HU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szerezte meg.</a:t>
            </a:r>
            <a:endParaRPr lang="hu-HU" sz="2000">
              <a:solidFill>
                <a:srgbClr val="202122"/>
              </a:solidFill>
            </a:endParaRPr>
          </a:p>
        </p:txBody>
      </p:sp>
      <p:pic>
        <p:nvPicPr>
          <p:cNvPr id="4" name="Kép 3" descr="A legszebb várak a közvetlen szomszédban | Startlap Utazás">
            <a:extLst>
              <a:ext uri="{FF2B5EF4-FFF2-40B4-BE49-F238E27FC236}">
                <a16:creationId xmlns:a16="http://schemas.microsoft.com/office/drawing/2014/main" id="{3B68AC8A-4E80-310E-7DE6-D01C89A5A2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136" y="645545"/>
            <a:ext cx="4252823" cy="332404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65318EE-62BE-8588-5E4C-514245F5BA0E}"/>
              </a:ext>
            </a:extLst>
          </p:cNvPr>
          <p:cNvSpPr txBox="1"/>
          <p:nvPr/>
        </p:nvSpPr>
        <p:spPr>
          <a:xfrm>
            <a:off x="5860212" y="971909"/>
            <a:ext cx="60787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A </a:t>
            </a:r>
            <a:r>
              <a:rPr lang="en-US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vajdahunyadi vár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középkori eredetű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11" tooltip="Vár"/>
              </a:rPr>
              <a:t>vár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a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12" tooltip="Románia"/>
              </a:rPr>
              <a:t>romániai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(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13" tooltip="Erdély"/>
              </a:rPr>
              <a:t>erdélyi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)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14" tooltip="Vajdahunyad"/>
              </a:rPr>
              <a:t>Vajdahunyadon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. </a:t>
            </a:r>
            <a:r>
              <a:rPr lang="en-US">
                <a:solidFill>
                  <a:srgbClr val="3366CC"/>
                </a:solidFill>
                <a:highlight>
                  <a:srgbClr val="FFFFFF"/>
                </a:highlight>
                <a:latin typeface="Arial"/>
                <a:cs typeface="Arial"/>
                <a:hlinkClick r:id="rId15" tooltip="Mikszáth Kálmán (író)"/>
              </a:rPr>
              <a:t>Mikszáth Kálmán</a:t>
            </a:r>
            <a:r>
              <a:rPr lang="en-US">
                <a:solidFill>
                  <a:srgbClr val="202122"/>
                </a:solidFill>
                <a:highlight>
                  <a:srgbClr val="FFFFFF"/>
                </a:highlight>
                <a:latin typeface="Arial"/>
                <a:cs typeface="Arial"/>
              </a:rPr>
              <a:t> „a várak királyának” nevezte.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7A0D880-15D5-A9C9-49A4-D8BB466A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     Herkulesfürdő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05648EF-9A4C-F6F4-AD3B-9243E1BE4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2"/>
              </a:rPr>
              <a:t>város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3"/>
              </a:rPr>
              <a:t>Romániában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,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4"/>
              </a:rPr>
              <a:t>Krassó-Szörény</a:t>
            </a:r>
            <a:r>
              <a:rPr lang="en-US" sz="1800" dirty="0">
                <a:solidFill>
                  <a:srgbClr val="3366CC"/>
                </a:solidFill>
                <a:ea typeface="+mn-lt"/>
                <a:cs typeface="+mn-lt"/>
                <a:hlinkClick r:id="rId4"/>
              </a:rPr>
              <a:t> 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4"/>
              </a:rPr>
              <a:t>megyében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smtClean="0">
                <a:solidFill>
                  <a:srgbClr val="202122"/>
                </a:solidFill>
                <a:ea typeface="+mn-lt"/>
                <a:cs typeface="+mn-lt"/>
              </a:rPr>
              <a:t>Neve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arra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utal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hogy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5"/>
              </a:rPr>
              <a:t>rómaiak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hite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szerint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 a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6"/>
              </a:rPr>
              <a:t>hévizek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3366CC"/>
                </a:solidFill>
                <a:ea typeface="+mn-lt"/>
                <a:cs typeface="+mn-lt"/>
                <a:hlinkClick r:id="rId7"/>
              </a:rPr>
              <a:t>Herkulestől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1800" dirty="0" err="1">
                <a:solidFill>
                  <a:srgbClr val="202122"/>
                </a:solidFill>
                <a:ea typeface="+mn-lt"/>
                <a:cs typeface="+mn-lt"/>
              </a:rPr>
              <a:t>függtek</a:t>
            </a:r>
            <a:r>
              <a:rPr lang="en-US" sz="1800" dirty="0">
                <a:solidFill>
                  <a:srgbClr val="202122"/>
                </a:solidFill>
                <a:ea typeface="+mn-lt"/>
                <a:cs typeface="+mn-lt"/>
              </a:rPr>
              <a:t>.</a:t>
            </a:r>
            <a:endParaRPr lang="en-US" sz="1800" dirty="0">
              <a:solidFill>
                <a:srgbClr val="202122"/>
              </a:solidFill>
            </a:endParaRPr>
          </a:p>
        </p:txBody>
      </p:sp>
      <p:pic>
        <p:nvPicPr>
          <p:cNvPr id="5" name="Tartalom helye 4" descr="Régi magyar üdülőhelyek I. Herkulesfürdő - Architextura blog">
            <a:extLst>
              <a:ext uri="{FF2B5EF4-FFF2-40B4-BE49-F238E27FC236}">
                <a16:creationId xmlns:a16="http://schemas.microsoft.com/office/drawing/2014/main" id="{28DED469-0139-B2F9-1CDC-936813E71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3960" r="2908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476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9160053-A731-68A0-6622-857C75CB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400" cy="2579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 </a:t>
            </a:r>
            <a:r>
              <a:rPr lang="hu-HU" sz="1800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2" tooltip="Bánság"/>
              </a:rPr>
              <a:t>Bánság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délkeleti csücskében, a </a:t>
            </a:r>
            <a:r>
              <a:rPr lang="hu-HU" sz="1800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3" tooltip="Cserna (Duna)"/>
              </a:rPr>
              <a:t>Cserna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folyó torkolatától délre, a </a:t>
            </a:r>
            <a:r>
              <a:rPr lang="hu-HU" sz="1800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4" tooltip="Duna"/>
              </a:rPr>
              <a:t>Duna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bal partján fekszik. A mai város 1966–74-ben, a Duna tereprendezéssel kialakított teraszán épült fel, mivel addigi helye a </a:t>
            </a:r>
            <a:r>
              <a:rPr lang="hu-HU" sz="1800" u="none" strike="noStrike">
                <a:solidFill>
                  <a:srgbClr val="3366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hlinkClick r:id="rId5" tooltip="Vaskapu I. vízerőmű"/>
              </a:rPr>
              <a:t>Vaskapu I. vízerőmű</a:t>
            </a:r>
            <a:r>
              <a:rPr lang="hu-HU" sz="18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felépítésekor a vízfelszín alá került.</a:t>
            </a:r>
            <a:endParaRPr lang="en-US" sz="1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artalom helye 4" descr="THE BEST Orsova Nature &amp; Wildlife Tours (Updated 2023)">
            <a:extLst>
              <a:ext uri="{FF2B5EF4-FFF2-40B4-BE49-F238E27FC236}">
                <a16:creationId xmlns:a16="http://schemas.microsoft.com/office/drawing/2014/main" id="{A4CEFF1F-CE81-B887-6B26-01FD3E59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8454" r="1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6" name="Kép 5" descr="Orsova (Romania) cruise port schedule | CruiseMapper">
            <a:extLst>
              <a:ext uri="{FF2B5EF4-FFF2-40B4-BE49-F238E27FC236}">
                <a16:creationId xmlns:a16="http://schemas.microsoft.com/office/drawing/2014/main" id="{858406CE-0C31-D35D-CF70-AF0A69BA5B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245" r="-2" b="-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98BC1F20-EED5-5E8A-178C-115CD3254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399" y="3124205"/>
            <a:ext cx="5105400" cy="3052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Itt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verte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meg 1091-ben </a:t>
            </a:r>
            <a:r>
              <a:rPr lang="en-US" sz="2000">
                <a:solidFill>
                  <a:srgbClr val="3366CC"/>
                </a:solidFill>
                <a:ea typeface="+mn-lt"/>
                <a:cs typeface="+mn-lt"/>
                <a:hlinkClick r:id="rId8"/>
              </a:rPr>
              <a:t>Szent László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serege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a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betörő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>
                <a:solidFill>
                  <a:srgbClr val="3366CC"/>
                </a:solidFill>
                <a:ea typeface="+mn-lt"/>
                <a:cs typeface="+mn-lt"/>
                <a:hlinkClick r:id="rId9"/>
              </a:rPr>
              <a:t>kunokat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. 1349-ben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királyi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várát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említik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amelyet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1372-ben, </a:t>
            </a:r>
            <a:r>
              <a:rPr lang="en-US" sz="2000">
                <a:solidFill>
                  <a:srgbClr val="3366CC"/>
                </a:solidFill>
                <a:ea typeface="+mn-lt"/>
                <a:cs typeface="+mn-lt"/>
                <a:hlinkClick r:id="rId10"/>
              </a:rPr>
              <a:t>Nagy Lajos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parancsára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Himfi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Péter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és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Benedek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építtette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2"/>
                </a:solidFill>
                <a:ea typeface="+mn-lt"/>
                <a:cs typeface="+mn-lt"/>
              </a:rPr>
              <a:t>újjá</a:t>
            </a:r>
            <a:r>
              <a:rPr lang="en-US" sz="2000">
                <a:solidFill>
                  <a:srgbClr val="202122"/>
                </a:solidFill>
                <a:ea typeface="+mn-lt"/>
                <a:cs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rgbClr val="202122"/>
                </a:solidFill>
              </a:rPr>
              <a:t>Ez</a:t>
            </a:r>
            <a:r>
              <a:rPr lang="en-US" sz="2800">
                <a:solidFill>
                  <a:srgbClr val="202122"/>
                </a:solidFill>
              </a:rPr>
              <a:t> </a:t>
            </a:r>
            <a:r>
              <a:rPr lang="en-US" sz="2800" err="1">
                <a:solidFill>
                  <a:srgbClr val="202122"/>
                </a:solidFill>
              </a:rPr>
              <a:t>itt</a:t>
            </a:r>
            <a:r>
              <a:rPr lang="en-US" sz="2800">
                <a:solidFill>
                  <a:srgbClr val="202122"/>
                </a:solidFill>
              </a:rPr>
              <a:t> </a:t>
            </a:r>
            <a:r>
              <a:rPr lang="en-US" sz="2800" err="1">
                <a:solidFill>
                  <a:srgbClr val="202122"/>
                </a:solidFill>
              </a:rPr>
              <a:t>Orsova</a:t>
            </a:r>
            <a:r>
              <a:rPr lang="en-US" sz="2800">
                <a:solidFill>
                  <a:srgbClr val="20212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926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A37952-A5D4-3A33-8E4B-54188EF2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                         KAZÁN-SZOROSOK: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A </a:t>
            </a:r>
            <a:r>
              <a:rPr lang="hu-HU" sz="2500" b="1">
                <a:solidFill>
                  <a:srgbClr val="202122"/>
                </a:solidFill>
                <a:ea typeface="+mj-lt"/>
                <a:cs typeface="+mj-lt"/>
              </a:rPr>
              <a:t>Kazán-szoros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folyami </a:t>
            </a:r>
            <a:r>
              <a:rPr lang="hu-HU" sz="2500">
                <a:solidFill>
                  <a:srgbClr val="3366CC"/>
                </a:solidFill>
                <a:ea typeface="+mj-lt"/>
                <a:cs typeface="+mj-lt"/>
                <a:hlinkClick r:id="rId2"/>
              </a:rPr>
              <a:t>szurdokvölgy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a </a:t>
            </a:r>
            <a:r>
              <a:rPr lang="hu-HU" sz="2500">
                <a:solidFill>
                  <a:srgbClr val="3366CC"/>
                </a:solidFill>
                <a:ea typeface="+mj-lt"/>
                <a:cs typeface="+mj-lt"/>
                <a:hlinkClick r:id="rId3"/>
              </a:rPr>
              <a:t>Dunán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</a:t>
            </a:r>
            <a:r>
              <a:rPr lang="hu-HU" sz="2500">
                <a:solidFill>
                  <a:srgbClr val="3366CC"/>
                </a:solidFill>
                <a:ea typeface="+mj-lt"/>
                <a:cs typeface="+mj-lt"/>
                <a:hlinkClick r:id="rId4"/>
              </a:rPr>
              <a:t>Románia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és </a:t>
            </a:r>
            <a:r>
              <a:rPr lang="hu-HU" sz="2500">
                <a:solidFill>
                  <a:srgbClr val="3366CC"/>
                </a:solidFill>
                <a:ea typeface="+mj-lt"/>
                <a:cs typeface="+mj-lt"/>
                <a:hlinkClick r:id="rId5"/>
              </a:rPr>
              <a:t>Szerbia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között. A </a:t>
            </a:r>
            <a:r>
              <a:rPr lang="hu-HU" sz="2500">
                <a:solidFill>
                  <a:srgbClr val="3366CC"/>
                </a:solidFill>
                <a:ea typeface="+mj-lt"/>
                <a:cs typeface="+mj-lt"/>
                <a:hlinkClick r:id="rId6"/>
              </a:rPr>
              <a:t>Vaskapu-szoros</a:t>
            </a:r>
            <a:r>
              <a:rPr lang="hu-HU" sz="2500">
                <a:solidFill>
                  <a:srgbClr val="202122"/>
                </a:solidFill>
                <a:ea typeface="+mj-lt"/>
                <a:cs typeface="+mj-lt"/>
              </a:rPr>
              <a:t> szakasza, részei a Nagy- és a Kis-Kazán-szoros.</a:t>
            </a:r>
            <a:endParaRPr lang="hu-HU" sz="250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647B5E7-1EC1-C493-341B-ED2135EEC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KISKAZÁN-SZOROS</a:t>
            </a:r>
          </a:p>
        </p:txBody>
      </p:sp>
      <p:pic>
        <p:nvPicPr>
          <p:cNvPr id="10" name="Tartalom helye 9" descr="Nagykazán szoros (11) | a szerb oldalról fényképezve | Flickr">
            <a:extLst>
              <a:ext uri="{FF2B5EF4-FFF2-40B4-BE49-F238E27FC236}">
                <a16:creationId xmlns:a16="http://schemas.microsoft.com/office/drawing/2014/main" id="{3EFBD0D4-C66A-6DCA-5341-3E29E98C6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73788" y="2555283"/>
            <a:ext cx="5157787" cy="3641679"/>
          </a:xfr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BEB0F272-BAD6-AC74-A04F-C511D0024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/>
              <a:t>NAGYKAZÁN-SZOROS</a:t>
            </a:r>
          </a:p>
        </p:txBody>
      </p:sp>
      <p:pic>
        <p:nvPicPr>
          <p:cNvPr id="11" name="Tartalom helye 10" descr="Kis - Kazán szoros">
            <a:extLst>
              <a:ext uri="{FF2B5EF4-FFF2-40B4-BE49-F238E27FC236}">
                <a16:creationId xmlns:a16="http://schemas.microsoft.com/office/drawing/2014/main" id="{D0CDE3FB-E403-C246-E9D9-56D761C375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834202" y="2648849"/>
            <a:ext cx="4472315" cy="3440501"/>
          </a:xfrm>
        </p:spPr>
      </p:pic>
    </p:spTree>
    <p:extLst>
      <p:ext uri="{BB962C8B-B14F-4D97-AF65-F5344CB8AC3E}">
        <p14:creationId xmlns:p14="http://schemas.microsoft.com/office/powerpoint/2010/main" val="234080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</Words>
  <Application>Microsoft Office PowerPoint</Application>
  <PresentationFormat>Szélesvásznú</PresentationFormat>
  <Paragraphs>45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Office-téma</vt:lpstr>
      <vt:lpstr>Délvidék és Erdély</vt:lpstr>
      <vt:lpstr>     NagyCsanád</vt:lpstr>
      <vt:lpstr>     Nagyszentmiklós </vt:lpstr>
      <vt:lpstr>             Arad</vt:lpstr>
      <vt:lpstr>DÉVA, ÉS DÉVA VÁRA</vt:lpstr>
      <vt:lpstr>PowerPoint-bemutató</vt:lpstr>
      <vt:lpstr>     Herkulesfürdő</vt:lpstr>
      <vt:lpstr>A Bánság délkeleti csücskében, a Cserna folyó torkolatától délre, a Duna bal partján fekszik. A mai város 1966–74-ben, a Duna tereprendezéssel kialakított teraszán épült fel, mivel addigi helye a Vaskapu I. vízerőmű felépítésekor a vízfelszín alá került.</vt:lpstr>
      <vt:lpstr>                         KAZÁN-SZOROSOK:A Kazán-szoros folyami szurdokvölgy a Dunán Románia és Szerbia között. A Vaskapu-szoros szakasza, részei a Nagy- és a Kis-Kazán-szoros.</vt:lpstr>
      <vt:lpstr>                         A BIGÉRI VÍZESÉS</vt:lpstr>
      <vt:lpstr>Galambóci vár</vt:lpstr>
      <vt:lpstr>  NÁNDORFEHÉRVÁR</vt:lpstr>
      <vt:lpstr>            Zimony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Windows-felhasználó</cp:lastModifiedBy>
  <cp:revision>128</cp:revision>
  <dcterms:created xsi:type="dcterms:W3CDTF">2024-02-25T14:39:10Z</dcterms:created>
  <dcterms:modified xsi:type="dcterms:W3CDTF">2024-02-28T07:20:07Z</dcterms:modified>
</cp:coreProperties>
</file>