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7" r:id="rId11"/>
    <p:sldId id="268" r:id="rId12"/>
    <p:sldId id="263" r:id="rId13"/>
    <p:sldId id="264" r:id="rId14"/>
    <p:sldId id="270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B910D6-520E-495F-A4AE-C1ED4F35642E}" v="958" dt="2024-02-25T13:04:43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174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309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25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050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3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9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1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2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1901C-D33B-4565-A7E4-5DF903098DB6}" type="datetimeFigureOut">
              <a:rPr lang="hu-HU" smtClean="0"/>
              <a:t>2024. 02. 28.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80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1688" TargetMode="External"/><Relationship Id="rId13" Type="http://schemas.openxmlformats.org/officeDocument/2006/relationships/hyperlink" Target="https://hu.wikipedia.org/wiki/1699" TargetMode="External"/><Relationship Id="rId3" Type="http://schemas.openxmlformats.org/officeDocument/2006/relationships/hyperlink" Target="https://hu.wikipedia.org/wiki/Szeptember_18." TargetMode="External"/><Relationship Id="rId7" Type="http://schemas.openxmlformats.org/officeDocument/2006/relationships/hyperlink" Target="https://hu.wikipedia.org/wiki/1554" TargetMode="External"/><Relationship Id="rId12" Type="http://schemas.openxmlformats.org/officeDocument/2006/relationships/hyperlink" Target="https://hu.wikipedia.org/wiki/1685" TargetMode="External"/><Relationship Id="rId17" Type="http://schemas.openxmlformats.org/officeDocument/2006/relationships/image" Target="../media/image9.png"/><Relationship Id="rId2" Type="http://schemas.openxmlformats.org/officeDocument/2006/relationships/hyperlink" Target="https://hu.wikipedia.org/wiki/1551" TargetMode="External"/><Relationship Id="rId16" Type="http://schemas.openxmlformats.org/officeDocument/2006/relationships/hyperlink" Target="https://hu.wikipedia.org/wiki/Arad_(Rom%C3%A1nia)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hu.wikipedia.org/wiki/1552" TargetMode="External"/><Relationship Id="rId11" Type="http://schemas.openxmlformats.org/officeDocument/2006/relationships/hyperlink" Target="https://hu.wikipedia.org/wiki/II._R%C3%A1k%C3%B3czi_Gy%C3%B6rgy" TargetMode="External"/><Relationship Id="rId5" Type="http://schemas.openxmlformats.org/officeDocument/2006/relationships/hyperlink" Target="https://hu.wikipedia.org/wiki/1555" TargetMode="External"/><Relationship Id="rId15" Type="http://schemas.openxmlformats.org/officeDocument/2006/relationships/hyperlink" Target="https://hu.wikipedia.org/wiki/1848%E2%80%9349-es_forradalom_%C3%A9s_szabads%C3%A1gharc" TargetMode="External"/><Relationship Id="rId10" Type="http://schemas.openxmlformats.org/officeDocument/2006/relationships/hyperlink" Target="https://hu.wikipedia.org/wiki/J%C3%BAlius_14." TargetMode="External"/><Relationship Id="rId4" Type="http://schemas.openxmlformats.org/officeDocument/2006/relationships/hyperlink" Target="https://hu.wikipedia.org/wiki/T%C3%B6r%C3%B6k%C3%B6k" TargetMode="External"/><Relationship Id="rId9" Type="http://schemas.openxmlformats.org/officeDocument/2006/relationships/hyperlink" Target="https://hu.wikipedia.org/wiki/1658" TargetMode="External"/><Relationship Id="rId14" Type="http://schemas.openxmlformats.org/officeDocument/2006/relationships/hyperlink" Target="https://hu.wikipedia.org/wiki/174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Arad_(Rom%C3%A1nia)" TargetMode="External"/><Relationship Id="rId2" Type="http://schemas.openxmlformats.org/officeDocument/2006/relationships/hyperlink" Target="https://hu.wikipedia.org/wiki/1848%E2%80%9349-es_forradalom_%C3%A9s_szabads%C3%A1gharc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Keresztesek" TargetMode="External"/><Relationship Id="rId3" Type="http://schemas.openxmlformats.org/officeDocument/2006/relationships/hyperlink" Target="https://hu.wikipedia.org/wiki/Belgr%C3%A1d" TargetMode="External"/><Relationship Id="rId7" Type="http://schemas.openxmlformats.org/officeDocument/2006/relationships/hyperlink" Target="https://hu.wikipedia.org/wiki/Ostr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hu.wikipedia.org/wiki/Duna" TargetMode="External"/><Relationship Id="rId5" Type="http://schemas.openxmlformats.org/officeDocument/2006/relationships/hyperlink" Target="https://hu.wikipedia.org/w/index.php?title=Al-Duna&amp;action=edit&amp;redlink=1" TargetMode="External"/><Relationship Id="rId4" Type="http://schemas.openxmlformats.org/officeDocument/2006/relationships/hyperlink" Target="https://hu.wikipedia.org/wiki/Zsigmond_magyar_kir%C3%A1l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Szent_Mikl%C3%B3s" TargetMode="External"/><Relationship Id="rId13" Type="http://schemas.openxmlformats.org/officeDocument/2006/relationships/hyperlink" Target="https://hu.wikipedia.org/wiki/%C3%81rp%C3%A1d-kor" TargetMode="External"/><Relationship Id="rId18" Type="http://schemas.openxmlformats.org/officeDocument/2006/relationships/hyperlink" Target="https://hu.wikipedia.org/wiki/Okt%C3%B3ber_18." TargetMode="External"/><Relationship Id="rId3" Type="http://schemas.openxmlformats.org/officeDocument/2006/relationships/hyperlink" Target="https://hu.wikipedia.org/wiki/D%C3%A9va" TargetMode="External"/><Relationship Id="rId21" Type="http://schemas.openxmlformats.org/officeDocument/2006/relationships/hyperlink" Target="https://hu.wikipedia.org/wiki/Hunyadi_J%C3%A1nos" TargetMode="External"/><Relationship Id="rId7" Type="http://schemas.openxmlformats.org/officeDocument/2006/relationships/hyperlink" Target="https://hu.wikipedia.org/wiki/Vajdahunyadi_v%C3%A1r" TargetMode="External"/><Relationship Id="rId12" Type="http://schemas.openxmlformats.org/officeDocument/2006/relationships/hyperlink" Target="https://hu.wikipedia.org/wiki/K%C3%A1lvinizmus" TargetMode="External"/><Relationship Id="rId17" Type="http://schemas.openxmlformats.org/officeDocument/2006/relationships/hyperlink" Target="https://hu.wikipedia.org/wiki/1409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hu.wikipedia.org/wiki/1307" TargetMode="External"/><Relationship Id="rId20" Type="http://schemas.openxmlformats.org/officeDocument/2006/relationships/hyperlink" Target="https://hu.wikipedia.org/wiki/Ken%C3%A9z_(tiszts%C3%A9g)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hu.wikipedia.org/wiki/Tengerszint_feletti_magass%C3%A1g" TargetMode="External"/><Relationship Id="rId11" Type="http://schemas.openxmlformats.org/officeDocument/2006/relationships/hyperlink" Target="https://hu.wikipedia.org/wiki/1634" TargetMode="External"/><Relationship Id="rId5" Type="http://schemas.openxmlformats.org/officeDocument/2006/relationships/hyperlink" Target="https://hu.wikipedia.org/wiki/Cserna_foly%C3%B3_(Hunyad_megye)" TargetMode="External"/><Relationship Id="rId15" Type="http://schemas.openxmlformats.org/officeDocument/2006/relationships/hyperlink" Target="https://hu.wikipedia.org/wiki/F%C3%B6ldv%C3%A1r_(%C3%A9p%C3%ADtm%C3%A9ny)" TargetMode="External"/><Relationship Id="rId10" Type="http://schemas.openxmlformats.org/officeDocument/2006/relationships/hyperlink" Target="https://hu.wikipedia.org/wiki/1458" TargetMode="External"/><Relationship Id="rId19" Type="http://schemas.openxmlformats.org/officeDocument/2006/relationships/hyperlink" Target="https://hu.wikipedia.org/wiki/Zsigmond_magyar_kir%C3%A1ly" TargetMode="External"/><Relationship Id="rId4" Type="http://schemas.openxmlformats.org/officeDocument/2006/relationships/hyperlink" Target="https://hu.wikipedia.org/w/index.php?title=Zalasd_(patak)&amp;action=edit&amp;redlink=1" TargetMode="External"/><Relationship Id="rId9" Type="http://schemas.openxmlformats.org/officeDocument/2006/relationships/hyperlink" Target="https://hu.wikipedia.org/wiki/Rom%C3%A1n_ortodox_egyh%C3%A1z" TargetMode="External"/><Relationship Id="rId14" Type="http://schemas.openxmlformats.org/officeDocument/2006/relationships/hyperlink" Target="https://hu.wikipedia.org/wiki/Hunyad_v%C3%A1rmegye" TargetMode="External"/><Relationship Id="rId22" Type="http://schemas.openxmlformats.org/officeDocument/2006/relationships/hyperlink" Target="https://hu.wikipedia.org/wiki/Szil%C3%A1gyi_Erzs%C3%A9bet_(korm%C3%A1nyz%C3%B3n%C3%A9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u.wikipedia.org/wiki/Lombardia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K%C3%A1rp%C3%A1t-medence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hu.wikipedia.org/wiki/%C3%93kor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hu.wikipedia.org/wiki/V%C3%A1s%C3%A1rhelyi_P%C3%A1l_(v%C3%ADz%C3%A9p%C3%ADt%C5%91_m%C3%A9rn%C3%B6k)" TargetMode="External"/><Relationship Id="rId5" Type="http://schemas.openxmlformats.org/officeDocument/2006/relationships/hyperlink" Target="https://hu.wikipedia.org/wiki/Sz%C3%A9chenyi_Istv%C3%A1n" TargetMode="External"/><Relationship Id="rId4" Type="http://schemas.openxmlformats.org/officeDocument/2006/relationships/hyperlink" Target="https://hu.wikipedia.org/wiki/Balk%C3%A1n-f%C3%A9lszig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Mih%C3%A1ly_szerb_fejedele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hu.wikipedia.org/wiki/Vaskapu_I_v%C3%ADzer%C5%91m%C5%B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Erdély és Dél-vidék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 err="1"/>
              <a:t>Boti,Csabi,Keve,Szabi</a:t>
            </a: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6EAB6A-45C9-0FAB-820C-97342D81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08163"/>
          </a:xfrm>
        </p:spPr>
        <p:txBody>
          <a:bodyPr/>
          <a:lstStyle/>
          <a:p>
            <a:r>
              <a:rPr lang="hu-HU" b="1" dirty="0"/>
              <a:t>Arad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8F2F8A5-B12D-4F78-4092-3AD0E98F9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11" y="2057400"/>
            <a:ext cx="4708614" cy="46598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2"/>
              </a:rPr>
              <a:t>1551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.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3"/>
              </a:rPr>
              <a:t>szeptember 18-án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 a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4"/>
              </a:rPr>
              <a:t>törökök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 Arad várát elfoglalták,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5"/>
              </a:rPr>
              <a:t>1555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-ben teljesen elpusztult, helyét az új Arad foglalta el.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6"/>
              </a:rPr>
              <a:t>1552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 és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7"/>
              </a:rPr>
              <a:t>1554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 között a törökök új palánkvárat építettek, 1554-ig szandzsákszékhely volt, véglegesen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8"/>
              </a:rPr>
              <a:t>1688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-ban szabadult fel.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9"/>
              </a:rPr>
              <a:t>1658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.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10"/>
              </a:rPr>
              <a:t>július 14-én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 itt győzte le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11"/>
              </a:rPr>
              <a:t>II. Rákóczi György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 a budai pasa seregét.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12"/>
              </a:rPr>
              <a:t>1685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-ben szabadult fel a török uralom alól.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13"/>
              </a:rPr>
              <a:t>1699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 és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14"/>
              </a:rPr>
              <a:t>1741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 között a marosi katonai határőrvidék székhelye volt.</a:t>
            </a:r>
          </a:p>
          <a:p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Az </a:t>
            </a:r>
            <a:r>
              <a:rPr lang="hu-HU" b="1" dirty="0">
                <a:solidFill>
                  <a:srgbClr val="202122"/>
                </a:solidFill>
                <a:ea typeface="+mn-lt"/>
                <a:cs typeface="+mn-lt"/>
              </a:rPr>
              <a:t>aradi vértanúk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 az a tizenhárom magyar honvédtiszt (12 tábornok és 1 ezredes), akiket az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15"/>
              </a:rPr>
              <a:t>1848–49-es forradalom és szabadságharc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 leverése után, az abban játszott szerepük miatt </a:t>
            </a:r>
            <a:r>
              <a:rPr lang="hu-HU" dirty="0">
                <a:solidFill>
                  <a:srgbClr val="3366CC"/>
                </a:solidFill>
                <a:ea typeface="+mn-lt"/>
                <a:cs typeface="+mn-lt"/>
                <a:hlinkClick r:id="rId16"/>
              </a:rPr>
              <a:t>Aradon</a:t>
            </a:r>
            <a:r>
              <a:rPr lang="hu-HU" dirty="0">
                <a:solidFill>
                  <a:srgbClr val="202122"/>
                </a:solidFill>
                <a:ea typeface="+mn-lt"/>
                <a:cs typeface="+mn-lt"/>
              </a:rPr>
              <a:t> kivégeztek.</a:t>
            </a:r>
            <a:r>
              <a:rPr lang="hu-HU" sz="1100" dirty="0">
                <a:solidFill>
                  <a:srgbClr val="202122"/>
                </a:solidFill>
                <a:ea typeface="+mn-lt"/>
                <a:cs typeface="+mn-lt"/>
              </a:rPr>
              <a:t> </a:t>
            </a:r>
            <a:endParaRPr lang="hu-HU" dirty="0"/>
          </a:p>
        </p:txBody>
      </p:sp>
      <p:pic>
        <p:nvPicPr>
          <p:cNvPr id="8" name="Kép helye 7" descr="A képen épület, kültéri, óra, ég látható&#10;&#10;Automatikusan generált leírás">
            <a:extLst>
              <a:ext uri="{FF2B5EF4-FFF2-40B4-BE49-F238E27FC236}">
                <a16:creationId xmlns:a16="http://schemas.microsoft.com/office/drawing/2014/main" id="{32778C02-39DA-D4E4-A661-E0571122A1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17"/>
          <a:srcRect l="2508" r="2508"/>
          <a:stretch/>
        </p:blipFill>
        <p:spPr>
          <a:xfrm>
            <a:off x="6247112" y="1159953"/>
            <a:ext cx="5453332" cy="4298531"/>
          </a:xfrm>
        </p:spPr>
      </p:pic>
    </p:spTree>
    <p:extLst>
      <p:ext uri="{BB962C8B-B14F-4D97-AF65-F5344CB8AC3E}">
        <p14:creationId xmlns:p14="http://schemas.microsoft.com/office/powerpoint/2010/main" val="309409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128FDA-BB19-9023-DA90-23D45FA4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64389"/>
          </a:xfrm>
        </p:spPr>
        <p:txBody>
          <a:bodyPr>
            <a:normAutofit fontScale="90000"/>
          </a:bodyPr>
          <a:lstStyle/>
          <a:p>
            <a:r>
              <a:rPr lang="hu-HU" dirty="0"/>
              <a:t>Aradi 13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5CD316E-B914-6544-188F-A238A31C5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615935" cy="39266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1800" dirty="0">
                <a:solidFill>
                  <a:srgbClr val="202122"/>
                </a:solidFill>
                <a:ea typeface="+mn-lt"/>
                <a:cs typeface="+mn-lt"/>
              </a:rPr>
              <a:t>Az </a:t>
            </a:r>
            <a:r>
              <a:rPr lang="hu-HU" sz="1800" b="1" dirty="0">
                <a:solidFill>
                  <a:srgbClr val="202122"/>
                </a:solidFill>
                <a:ea typeface="+mn-lt"/>
                <a:cs typeface="+mn-lt"/>
              </a:rPr>
              <a:t>aradi vértanúk</a:t>
            </a:r>
            <a:r>
              <a:rPr lang="hu-HU" sz="1800" dirty="0">
                <a:solidFill>
                  <a:srgbClr val="202122"/>
                </a:solidFill>
                <a:ea typeface="+mn-lt"/>
                <a:cs typeface="+mn-lt"/>
              </a:rPr>
              <a:t> az a tizenhárom magyar honvédtiszt (12 tábornok és 1 ezredes), akiket az </a:t>
            </a:r>
            <a:r>
              <a:rPr lang="hu-HU" sz="1800" dirty="0">
                <a:latin typeface="Segoe UI"/>
                <a:cs typeface="Segoe UI"/>
                <a:hlinkClick r:id="rId2"/>
              </a:rPr>
              <a:t>1848–49-es forradalom és szabadságharc</a:t>
            </a:r>
            <a:r>
              <a:rPr lang="hu-HU" sz="1800" dirty="0">
                <a:solidFill>
                  <a:srgbClr val="202122"/>
                </a:solidFill>
                <a:ea typeface="+mn-lt"/>
                <a:cs typeface="+mn-lt"/>
              </a:rPr>
              <a:t> leverése után, az abban játszott szerepük miatt </a:t>
            </a:r>
            <a:r>
              <a:rPr lang="hu-HU" sz="1800" dirty="0">
                <a:latin typeface="Segoe UI"/>
                <a:cs typeface="Segoe UI"/>
                <a:hlinkClick r:id="rId3"/>
              </a:rPr>
              <a:t>Aradon</a:t>
            </a:r>
            <a:r>
              <a:rPr lang="hu-HU" sz="1800" dirty="0">
                <a:solidFill>
                  <a:srgbClr val="202122"/>
                </a:solidFill>
                <a:ea typeface="+mn-lt"/>
                <a:cs typeface="+mn-lt"/>
              </a:rPr>
              <a:t> kivégeztek.</a:t>
            </a:r>
            <a:endParaRPr lang="hu-HU" sz="1800" dirty="0"/>
          </a:p>
        </p:txBody>
      </p:sp>
      <p:pic>
        <p:nvPicPr>
          <p:cNvPr id="8" name="Kép helye 7" descr="undefined">
            <a:extLst>
              <a:ext uri="{FF2B5EF4-FFF2-40B4-BE49-F238E27FC236}">
                <a16:creationId xmlns:a16="http://schemas.microsoft.com/office/drawing/2014/main" id="{4C9BBF92-1BEB-2081-E79A-669A349F78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825" r="2825"/>
          <a:stretch/>
        </p:blipFill>
        <p:spPr/>
      </p:pic>
    </p:spTree>
    <p:extLst>
      <p:ext uri="{BB962C8B-B14F-4D97-AF65-F5344CB8AC3E}">
        <p14:creationId xmlns:p14="http://schemas.microsoft.com/office/powerpoint/2010/main" val="181351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AA32976-4932-5CF8-304F-ECF512718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Nándorfehérvár</a:t>
            </a:r>
          </a:p>
        </p:txBody>
      </p:sp>
      <p:pic>
        <p:nvPicPr>
          <p:cNvPr id="7" name="Kép helye 6" descr="A képen kültéri, víz, táj, fa látható&#10;&#10;Automatikusan generált leírás">
            <a:extLst>
              <a:ext uri="{FF2B5EF4-FFF2-40B4-BE49-F238E27FC236}">
                <a16:creationId xmlns:a16="http://schemas.microsoft.com/office/drawing/2014/main" id="{3DBB5936-F40B-6B17-3EA1-AD3517FCEF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0121" r="20123" b="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FDA59750-CC68-5D47-40A2-06B7748A4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>
                <a:hlinkClick r:id="rId3"/>
              </a:rPr>
              <a:t>Nándorfehérvárt</a:t>
            </a:r>
            <a:r>
              <a:rPr lang="en-US" sz="1700" dirty="0"/>
              <a:t> </a:t>
            </a:r>
            <a:r>
              <a:rPr lang="en-US" sz="1700" dirty="0">
                <a:hlinkClick r:id="rId4"/>
              </a:rPr>
              <a:t>I. (Luxemburgi) Zsigmond</a:t>
            </a:r>
            <a:r>
              <a:rPr lang="en-US" sz="1700" dirty="0"/>
              <a:t> </a:t>
            </a:r>
            <a:r>
              <a:rPr lang="en-US" sz="1700" dirty="0" err="1"/>
              <a:t>szerezte</a:t>
            </a:r>
            <a:r>
              <a:rPr lang="en-US" sz="1700" dirty="0"/>
              <a:t> meg a </a:t>
            </a:r>
            <a:r>
              <a:rPr lang="en-US" sz="1700" dirty="0" err="1"/>
              <a:t>szerb</a:t>
            </a:r>
            <a:r>
              <a:rPr lang="en-US" sz="1700" dirty="0"/>
              <a:t> </a:t>
            </a:r>
            <a:r>
              <a:rPr lang="en-US" sz="1700" dirty="0" err="1"/>
              <a:t>despotától</a:t>
            </a:r>
            <a:r>
              <a:rPr lang="en-US" sz="1700" dirty="0"/>
              <a:t> </a:t>
            </a:r>
            <a:r>
              <a:rPr lang="en-US" sz="1700" dirty="0" err="1"/>
              <a:t>magyarországi</a:t>
            </a:r>
            <a:r>
              <a:rPr lang="en-US" sz="1700" dirty="0"/>
              <a:t> </a:t>
            </a:r>
            <a:r>
              <a:rPr lang="en-US" sz="1700" dirty="0" err="1"/>
              <a:t>birtokokért</a:t>
            </a:r>
            <a:r>
              <a:rPr lang="en-US" sz="1700" dirty="0"/>
              <a:t> </a:t>
            </a:r>
            <a:r>
              <a:rPr lang="en-US" sz="1700" dirty="0" err="1"/>
              <a:t>cserébe</a:t>
            </a:r>
            <a:r>
              <a:rPr lang="en-US" sz="1700" dirty="0"/>
              <a:t>, </a:t>
            </a:r>
            <a:r>
              <a:rPr lang="en-US" sz="1700" dirty="0" err="1"/>
              <a:t>hogy</a:t>
            </a:r>
            <a:r>
              <a:rPr lang="en-US" sz="1700" dirty="0"/>
              <a:t> a </a:t>
            </a:r>
            <a:r>
              <a:rPr lang="en-US" sz="1700" dirty="0" err="1"/>
              <a:t>lassan</a:t>
            </a:r>
            <a:r>
              <a:rPr lang="en-US" sz="1700" dirty="0"/>
              <a:t> </a:t>
            </a:r>
            <a:r>
              <a:rPr lang="en-US" sz="1700" dirty="0" err="1"/>
              <a:t>kiépülő</a:t>
            </a:r>
            <a:r>
              <a:rPr lang="en-US" sz="1700" dirty="0"/>
              <a:t> </a:t>
            </a:r>
            <a:r>
              <a:rPr lang="en-US" sz="1700" dirty="0" err="1"/>
              <a:t>déli</a:t>
            </a:r>
            <a:r>
              <a:rPr lang="en-US" sz="1700" dirty="0"/>
              <a:t> </a:t>
            </a:r>
            <a:r>
              <a:rPr lang="en-US" sz="1700" dirty="0" err="1"/>
              <a:t>végvárvonal</a:t>
            </a:r>
            <a:r>
              <a:rPr lang="en-US" sz="1700" dirty="0"/>
              <a:t> </a:t>
            </a:r>
            <a:r>
              <a:rPr lang="en-US" sz="1700" dirty="0" err="1"/>
              <a:t>kulcsává</a:t>
            </a:r>
            <a:r>
              <a:rPr lang="en-US" sz="1700" dirty="0"/>
              <a:t> </a:t>
            </a:r>
            <a:r>
              <a:rPr lang="en-US" sz="1700" dirty="0" err="1"/>
              <a:t>tegye</a:t>
            </a:r>
            <a:r>
              <a:rPr lang="en-US" sz="1700" dirty="0"/>
              <a:t>. A </a:t>
            </a:r>
            <a:r>
              <a:rPr lang="en-US" sz="1700" dirty="0" err="1"/>
              <a:t>vár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 </a:t>
            </a:r>
            <a:r>
              <a:rPr lang="en-US" sz="1700" dirty="0">
                <a:hlinkClick r:id="rId5"/>
              </a:rPr>
              <a:t>Al-Duna</a:t>
            </a:r>
            <a:r>
              <a:rPr lang="en-US" sz="1700" dirty="0"/>
              <a:t> </a:t>
            </a:r>
            <a:r>
              <a:rPr lang="en-US" sz="1700" dirty="0" err="1"/>
              <a:t>mentén</a:t>
            </a:r>
            <a:r>
              <a:rPr lang="en-US" sz="1700" dirty="0"/>
              <a:t> </a:t>
            </a:r>
            <a:r>
              <a:rPr lang="en-US" sz="1700" dirty="0" err="1"/>
              <a:t>állt</a:t>
            </a:r>
            <a:r>
              <a:rPr lang="en-US" sz="1700" dirty="0"/>
              <a:t>, ha </a:t>
            </a:r>
            <a:r>
              <a:rPr lang="en-US" sz="1700" dirty="0" err="1"/>
              <a:t>ezt</a:t>
            </a:r>
            <a:r>
              <a:rPr lang="en-US" sz="1700" dirty="0"/>
              <a:t> a </a:t>
            </a:r>
            <a:r>
              <a:rPr lang="en-US" sz="1700" dirty="0" err="1"/>
              <a:t>pontot</a:t>
            </a:r>
            <a:r>
              <a:rPr lang="en-US" sz="1700" dirty="0"/>
              <a:t> </a:t>
            </a:r>
            <a:r>
              <a:rPr lang="en-US" sz="1700" dirty="0" err="1"/>
              <a:t>ellenséges</a:t>
            </a:r>
            <a:r>
              <a:rPr lang="en-US" sz="1700" dirty="0"/>
              <a:t> had </a:t>
            </a:r>
            <a:r>
              <a:rPr lang="en-US" sz="1700" dirty="0" err="1"/>
              <a:t>megszerzi</a:t>
            </a:r>
            <a:r>
              <a:rPr lang="en-US" sz="1700" dirty="0"/>
              <a:t> a </a:t>
            </a:r>
            <a:r>
              <a:rPr lang="en-US" sz="1700" dirty="0">
                <a:hlinkClick r:id="rId6"/>
              </a:rPr>
              <a:t>Duna</a:t>
            </a:r>
            <a:r>
              <a:rPr lang="en-US" sz="1700" dirty="0"/>
              <a:t> </a:t>
            </a:r>
            <a:r>
              <a:rPr lang="en-US" sz="1700" dirty="0" err="1"/>
              <a:t>vonalán</a:t>
            </a:r>
            <a:r>
              <a:rPr lang="en-US" sz="1700" dirty="0"/>
              <a:t> </a:t>
            </a:r>
            <a:r>
              <a:rPr lang="en-US" sz="1700" dirty="0" err="1"/>
              <a:t>észak</a:t>
            </a:r>
            <a:r>
              <a:rPr lang="en-US" sz="1700" dirty="0"/>
              <a:t> </a:t>
            </a:r>
            <a:r>
              <a:rPr lang="en-US" sz="1700" dirty="0" err="1"/>
              <a:t>felé</a:t>
            </a:r>
            <a:r>
              <a:rPr lang="en-US" sz="1700" dirty="0"/>
              <a:t>, a </a:t>
            </a:r>
            <a:r>
              <a:rPr lang="en-US" sz="1700" dirty="0" err="1"/>
              <a:t>főváros</a:t>
            </a:r>
            <a:r>
              <a:rPr lang="en-US" sz="1700" dirty="0"/>
              <a:t> </a:t>
            </a:r>
            <a:r>
              <a:rPr lang="en-US" sz="1700" dirty="0" err="1"/>
              <a:t>ellen</a:t>
            </a:r>
            <a:r>
              <a:rPr lang="en-US" sz="1700" dirty="0"/>
              <a:t> </a:t>
            </a:r>
            <a:r>
              <a:rPr lang="en-US" sz="1700" dirty="0" err="1"/>
              <a:t>törhet</a:t>
            </a:r>
            <a:r>
              <a:rPr lang="en-US" sz="17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A </a:t>
            </a:r>
            <a:r>
              <a:rPr lang="en-US" sz="1700" dirty="0" err="1"/>
              <a:t>vár</a:t>
            </a:r>
            <a:r>
              <a:rPr lang="en-US" sz="1700" dirty="0"/>
              <a:t> </a:t>
            </a:r>
            <a:r>
              <a:rPr lang="en-US" sz="1700" dirty="0" err="1"/>
              <a:t>leghíresebb</a:t>
            </a:r>
            <a:r>
              <a:rPr lang="en-US" sz="1700" dirty="0"/>
              <a:t> </a:t>
            </a:r>
            <a:r>
              <a:rPr lang="en-US" sz="1700" dirty="0">
                <a:hlinkClick r:id="rId7"/>
              </a:rPr>
              <a:t>ostroma</a:t>
            </a:r>
            <a:r>
              <a:rPr lang="en-US" sz="1700" dirty="0"/>
              <a:t> 1456-ban volt, </a:t>
            </a:r>
            <a:r>
              <a:rPr lang="en-US" sz="1700" dirty="0" err="1"/>
              <a:t>amikor</a:t>
            </a:r>
            <a:r>
              <a:rPr lang="en-US" sz="1700" dirty="0"/>
              <a:t> a </a:t>
            </a:r>
            <a:r>
              <a:rPr lang="en-US" sz="1700" dirty="0" err="1"/>
              <a:t>védősereg</a:t>
            </a:r>
            <a:r>
              <a:rPr lang="en-US" sz="1700" dirty="0"/>
              <a:t> </a:t>
            </a:r>
            <a:r>
              <a:rPr lang="en-US" sz="1700" dirty="0" err="1"/>
              <a:t>mellett</a:t>
            </a:r>
            <a:r>
              <a:rPr lang="en-US" sz="1700" dirty="0"/>
              <a:t> </a:t>
            </a:r>
            <a:r>
              <a:rPr lang="en-US" sz="1700" dirty="0" err="1"/>
              <a:t>néhány</a:t>
            </a:r>
            <a:r>
              <a:rPr lang="en-US" sz="1700" dirty="0"/>
              <a:t> </a:t>
            </a:r>
            <a:r>
              <a:rPr lang="en-US" sz="1700" dirty="0" err="1"/>
              <a:t>ezer</a:t>
            </a:r>
            <a:r>
              <a:rPr lang="en-US" sz="1700" dirty="0"/>
              <a:t> </a:t>
            </a:r>
            <a:r>
              <a:rPr lang="en-US" sz="1700" dirty="0" err="1"/>
              <a:t>reguláris</a:t>
            </a:r>
            <a:r>
              <a:rPr lang="en-US" sz="1700" dirty="0"/>
              <a:t> </a:t>
            </a:r>
            <a:r>
              <a:rPr lang="en-US" sz="1700" dirty="0" err="1"/>
              <a:t>katona</a:t>
            </a:r>
            <a:r>
              <a:rPr lang="en-US" sz="1700" dirty="0"/>
              <a:t>, </a:t>
            </a:r>
            <a:r>
              <a:rPr lang="en-US" sz="1700" dirty="0" err="1"/>
              <a:t>valamint</a:t>
            </a:r>
            <a:r>
              <a:rPr lang="en-US" sz="1700" dirty="0"/>
              <a:t> </a:t>
            </a:r>
            <a:r>
              <a:rPr lang="en-US" sz="1700" dirty="0">
                <a:hlinkClick r:id="rId8"/>
              </a:rPr>
              <a:t>keresztesek</a:t>
            </a:r>
            <a:r>
              <a:rPr lang="en-US" sz="1700" dirty="0"/>
              <a:t> </a:t>
            </a:r>
            <a:r>
              <a:rPr lang="en-US" sz="1700" dirty="0" err="1"/>
              <a:t>véres</a:t>
            </a:r>
            <a:r>
              <a:rPr lang="en-US" sz="1700" dirty="0"/>
              <a:t> </a:t>
            </a:r>
            <a:r>
              <a:rPr lang="en-US" sz="1700" dirty="0" err="1"/>
              <a:t>harcokban</a:t>
            </a:r>
            <a:r>
              <a:rPr lang="en-US" sz="1700" dirty="0"/>
              <a:t> </a:t>
            </a:r>
            <a:r>
              <a:rPr lang="en-US" sz="1700" dirty="0" err="1"/>
              <a:t>elverték</a:t>
            </a:r>
            <a:r>
              <a:rPr lang="en-US" sz="1700" dirty="0"/>
              <a:t> a </a:t>
            </a:r>
            <a:r>
              <a:rPr lang="en-US" sz="1700" dirty="0" err="1"/>
              <a:t>szultáni</a:t>
            </a:r>
            <a:r>
              <a:rPr lang="en-US" sz="1700" dirty="0"/>
              <a:t> </a:t>
            </a:r>
            <a:r>
              <a:rPr lang="en-US" sz="1700" dirty="0" err="1"/>
              <a:t>haderőt</a:t>
            </a:r>
            <a:r>
              <a:rPr lang="en-US" sz="1700" dirty="0"/>
              <a:t> </a:t>
            </a:r>
            <a:r>
              <a:rPr lang="en-US" sz="1700" dirty="0" err="1"/>
              <a:t>az</a:t>
            </a:r>
            <a:r>
              <a:rPr lang="en-US" sz="1700" dirty="0"/>
              <a:t> </a:t>
            </a:r>
            <a:r>
              <a:rPr lang="en-US" sz="1700" dirty="0" err="1"/>
              <a:t>erősség</a:t>
            </a:r>
            <a:r>
              <a:rPr lang="en-US" sz="1700" dirty="0"/>
              <a:t> </a:t>
            </a:r>
            <a:r>
              <a:rPr lang="en-US" sz="1700" dirty="0" err="1"/>
              <a:t>alól</a:t>
            </a:r>
            <a:r>
              <a:rPr lang="en-US" sz="1700" dirty="0"/>
              <a:t> </a:t>
            </a:r>
            <a:r>
              <a:rPr lang="en-US" sz="1700" dirty="0" err="1"/>
              <a:t>és</a:t>
            </a:r>
            <a:r>
              <a:rPr lang="en-US" sz="1700" dirty="0"/>
              <a:t> </a:t>
            </a:r>
            <a:r>
              <a:rPr lang="en-US" sz="1700" dirty="0" err="1"/>
              <a:t>ezzel</a:t>
            </a:r>
            <a:r>
              <a:rPr lang="en-US" sz="1700" dirty="0"/>
              <a:t> </a:t>
            </a:r>
            <a:r>
              <a:rPr lang="en-US" sz="1700" dirty="0" err="1"/>
              <a:t>világra</a:t>
            </a:r>
            <a:r>
              <a:rPr lang="en-US" sz="1700" dirty="0"/>
              <a:t> </a:t>
            </a:r>
            <a:r>
              <a:rPr lang="en-US" sz="1700" dirty="0" err="1"/>
              <a:t>szóló</a:t>
            </a:r>
            <a:r>
              <a:rPr lang="en-US" sz="1700" dirty="0"/>
              <a:t> </a:t>
            </a:r>
            <a:r>
              <a:rPr lang="en-US" sz="1700" dirty="0" err="1"/>
              <a:t>diadalt</a:t>
            </a:r>
            <a:r>
              <a:rPr lang="en-US" sz="1700" dirty="0"/>
              <a:t> </a:t>
            </a:r>
            <a:r>
              <a:rPr lang="en-US" sz="1700" dirty="0" err="1"/>
              <a:t>arattak</a:t>
            </a:r>
            <a:r>
              <a:rPr lang="en-US" sz="1700" dirty="0"/>
              <a:t>. De a </a:t>
            </a:r>
            <a:r>
              <a:rPr lang="en-US" sz="1700" dirty="0" err="1"/>
              <a:t>török</a:t>
            </a:r>
            <a:r>
              <a:rPr lang="en-US" sz="1700" dirty="0"/>
              <a:t> </a:t>
            </a:r>
            <a:r>
              <a:rPr lang="en-US" sz="1700" dirty="0" err="1"/>
              <a:t>később</a:t>
            </a:r>
            <a:r>
              <a:rPr lang="en-US" sz="1700" dirty="0"/>
              <a:t> </a:t>
            </a:r>
            <a:r>
              <a:rPr lang="en-US" sz="1700" dirty="0" err="1"/>
              <a:t>sem</a:t>
            </a:r>
            <a:r>
              <a:rPr lang="en-US" sz="1700" dirty="0"/>
              <a:t> </a:t>
            </a:r>
            <a:r>
              <a:rPr lang="en-US" sz="1700" dirty="0" err="1"/>
              <a:t>tett</a:t>
            </a:r>
            <a:r>
              <a:rPr lang="en-US" sz="1700" dirty="0"/>
              <a:t> le </a:t>
            </a:r>
            <a:r>
              <a:rPr lang="en-US" sz="1700" dirty="0" err="1"/>
              <a:t>róla</a:t>
            </a:r>
            <a:r>
              <a:rPr lang="en-US" sz="1700" dirty="0"/>
              <a:t>, </a:t>
            </a:r>
            <a:r>
              <a:rPr lang="en-US" sz="1700" dirty="0" err="1"/>
              <a:t>hogy</a:t>
            </a:r>
            <a:r>
              <a:rPr lang="en-US" sz="1700" dirty="0"/>
              <a:t> </a:t>
            </a:r>
            <a:r>
              <a:rPr lang="en-US" sz="1700" dirty="0" err="1"/>
              <a:t>valamiképp</a:t>
            </a:r>
            <a:r>
              <a:rPr lang="en-US" sz="1700" dirty="0"/>
              <a:t> </a:t>
            </a:r>
            <a:r>
              <a:rPr lang="en-US" sz="1700" dirty="0" err="1"/>
              <a:t>bevegye</a:t>
            </a:r>
            <a:r>
              <a:rPr lang="en-US" sz="1700" dirty="0"/>
              <a:t> </a:t>
            </a:r>
            <a:r>
              <a:rPr lang="en-US" sz="1700" dirty="0" err="1"/>
              <a:t>Nándorfehérvárt</a:t>
            </a:r>
            <a:r>
              <a:rPr lang="en-US" sz="1700" dirty="0"/>
              <a:t>, </a:t>
            </a:r>
            <a:r>
              <a:rPr lang="en-US" sz="1700" dirty="0" err="1"/>
              <a:t>akár</a:t>
            </a:r>
            <a:r>
              <a:rPr lang="en-US" sz="1700" dirty="0"/>
              <a:t> </a:t>
            </a:r>
            <a:r>
              <a:rPr lang="en-US" sz="1700" dirty="0" err="1"/>
              <a:t>csellel</a:t>
            </a:r>
            <a:r>
              <a:rPr lang="en-US" sz="1700" dirty="0"/>
              <a:t>, </a:t>
            </a:r>
            <a:r>
              <a:rPr lang="en-US" sz="1700" dirty="0" err="1"/>
              <a:t>akár</a:t>
            </a:r>
            <a:r>
              <a:rPr lang="en-US" sz="1700" dirty="0"/>
              <a:t> </a:t>
            </a:r>
            <a:r>
              <a:rPr lang="en-US" sz="1700" dirty="0" err="1"/>
              <a:t>erővel</a:t>
            </a:r>
            <a:r>
              <a:rPr lang="en-US" sz="17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Mai neve </a:t>
            </a:r>
            <a:r>
              <a:rPr lang="en-US" sz="1700" dirty="0" err="1"/>
              <a:t>Belgrád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40936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810C14-A4A4-DA45-70EB-7A593F62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                 térkép</a:t>
            </a:r>
          </a:p>
        </p:txBody>
      </p:sp>
      <p:pic>
        <p:nvPicPr>
          <p:cNvPr id="5" name="Kép helye 4" descr="A képen szöveg, képernyőkép, szám, diagram látható&#10;&#10;Automatikusan generált leírás">
            <a:extLst>
              <a:ext uri="{FF2B5EF4-FFF2-40B4-BE49-F238E27FC236}">
                <a16:creationId xmlns:a16="http://schemas.microsoft.com/office/drawing/2014/main" id="{B8C016C4-FD3A-094A-A15B-5523BDC96E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24" r="16624"/>
          <a:stretch/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48D4EB1F-E6E6-F33C-EC20-DB5B05A7E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sz="1800" dirty="0"/>
              <a:t>Útvonalunk:</a:t>
            </a:r>
            <a:endParaRPr lang="hu-HU" dirty="0"/>
          </a:p>
          <a:p>
            <a:r>
              <a:rPr lang="hu-HU" sz="1800" dirty="0"/>
              <a:t>-</a:t>
            </a:r>
            <a:r>
              <a:rPr lang="hu-HU" sz="1800" dirty="0" err="1"/>
              <a:t>Nagycsanád</a:t>
            </a:r>
            <a:endParaRPr lang="hu-HU" sz="1800" dirty="0"/>
          </a:p>
          <a:p>
            <a:r>
              <a:rPr lang="hu-HU" sz="1800" dirty="0"/>
              <a:t>-Nagyszentmiklós</a:t>
            </a:r>
          </a:p>
          <a:p>
            <a:r>
              <a:rPr lang="hu-HU" sz="1800" dirty="0"/>
              <a:t>-Vajdahunyad</a:t>
            </a:r>
          </a:p>
          <a:p>
            <a:r>
              <a:rPr lang="hu-HU" sz="1800" dirty="0"/>
              <a:t>-Herkules fürdő</a:t>
            </a:r>
          </a:p>
          <a:p>
            <a:r>
              <a:rPr lang="hu-HU" sz="1800" dirty="0"/>
              <a:t>-Kazán szoros</a:t>
            </a:r>
          </a:p>
          <a:p>
            <a:r>
              <a:rPr lang="hu-HU" sz="1800" dirty="0"/>
              <a:t>-</a:t>
            </a:r>
            <a:r>
              <a:rPr lang="hu-HU" sz="1800" dirty="0" err="1"/>
              <a:t>Galambóc</a:t>
            </a:r>
            <a:r>
              <a:rPr lang="hu-HU" sz="1800" dirty="0"/>
              <a:t> vára</a:t>
            </a:r>
          </a:p>
          <a:p>
            <a:r>
              <a:rPr lang="hu-HU" sz="1800" dirty="0"/>
              <a:t>-Arad</a:t>
            </a:r>
          </a:p>
          <a:p>
            <a:r>
              <a:rPr lang="hu-HU" sz="1800" dirty="0"/>
              <a:t>-Nándorfehérvér</a:t>
            </a:r>
          </a:p>
        </p:txBody>
      </p:sp>
    </p:spTree>
    <p:extLst>
      <p:ext uri="{BB962C8B-B14F-4D97-AF65-F5344CB8AC3E}">
        <p14:creationId xmlns:p14="http://schemas.microsoft.com/office/powerpoint/2010/main" val="217750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A6A1EF-A652-2618-A667-999BA7294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1D8676C-8427-C4CA-6758-BD2F12E50B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575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E186226-8955-3B07-685F-36515C9F9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       </a:t>
            </a: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Nagycsanád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D4B1725-4B0B-0A72-D137-515E86180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Nagyszentmiklóstól8 km-re északra a Maros bal partján, a határ mellett fekszik.                         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b="1"/>
              <a:t>Nevezetességek</a:t>
            </a: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Csanádi Múzeum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csanádi erdő (279, 2 ha, például tölgy- és fűzfák)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római katolikus templom (60,4 méter magas, fel lehet menni a tetejére, ahonnan igen jó a kilátás a környékre)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római katolikus temető (magyar és német sírok (az ortodox vallásúak sírjai másik temetőben vannak), németek emlékműve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Tartalom helye 4" descr="A képen kültéri, ég, fa, épület látható&#10;&#10;Automatikusan generált leírás">
            <a:extLst>
              <a:ext uri="{FF2B5EF4-FFF2-40B4-BE49-F238E27FC236}">
                <a16:creationId xmlns:a16="http://schemas.microsoft.com/office/drawing/2014/main" id="{F8C92143-7CA3-A702-FABD-845517D9C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5967" y="934287"/>
            <a:ext cx="4170530" cy="502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7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A5448DD-3B2A-3EB0-9F5A-303F23EC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/>
              <a:t>Nagyszentmiklós</a:t>
            </a:r>
          </a:p>
        </p:txBody>
      </p:sp>
      <p:pic>
        <p:nvPicPr>
          <p:cNvPr id="7" name="Kép helye 6" descr="A képen kültéri, fa, növény, ég látható&#10;&#10;Automatikusan generált leírás">
            <a:extLst>
              <a:ext uri="{FF2B5EF4-FFF2-40B4-BE49-F238E27FC236}">
                <a16:creationId xmlns:a16="http://schemas.microsoft.com/office/drawing/2014/main" id="{C7778931-0758-6B5C-E9E7-723EFE37D9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02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081095F7-F7E1-26DC-3DE4-7A397A85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Temes megye nyugati csücskében, az Aranka folyó mellett terül el, Temesvártól 64 km-re északnyugatra, közel a magyar határhoz.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Lakosságának száma kb:14.000 fő a lakosok 10%-vallotta magát magyarnak.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9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ép helye 7" descr="A képen Csendélet-fényképezés, csendélet, kancsó, fazekasáru látható&#10;&#10;Automatikusan generált leírás">
            <a:extLst>
              <a:ext uri="{FF2B5EF4-FFF2-40B4-BE49-F238E27FC236}">
                <a16:creationId xmlns:a16="http://schemas.microsoft.com/office/drawing/2014/main" id="{C2FF4520-CFEB-A368-A472-13A97C2571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b="18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5FA4A9C-E3D4-7D1B-7509-37848667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Nagyszentmiklósi kincs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F373340-E5A1-5525-1C5E-351185FF2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Legidősebb darabjai az ivókürt, a talpas poharak, a sima falú poharak, a láncfonatmintás korsók a 7. század végi ötvösség termékei, a legfiatalabbak pedig, mint a pálcikaindával díszített felületű hasas pohárka és keresztjeles, görög betűs török felirattal ellátott csatos tálka a 8. század legvégén készültek.</a:t>
            </a:r>
          </a:p>
        </p:txBody>
      </p:sp>
    </p:spTree>
    <p:extLst>
      <p:ext uri="{BB962C8B-B14F-4D97-AF65-F5344CB8AC3E}">
        <p14:creationId xmlns:p14="http://schemas.microsoft.com/office/powerpoint/2010/main" val="6260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EFF5687-5D02-EC68-C30B-3F224FE9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Bartók Béla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7C5B7CD-8399-C359-9959-528624F44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1903-ban több napot töltött Nagyszentmiklóson barátai meghívására. Április 13-án itt tartotta első nyilvános hangversenyét a Fekete Sas szállodában.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5" name="Kép helye 4" descr="A képen ég, kültéri, szobor, felhő látható&#10;&#10;Automatikusan generált leírás">
            <a:extLst>
              <a:ext uri="{FF2B5EF4-FFF2-40B4-BE49-F238E27FC236}">
                <a16:creationId xmlns:a16="http://schemas.microsoft.com/office/drawing/2014/main" id="{C37F80E8-E77C-1C2D-24E0-F25DA837F7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290" r="3167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550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229A88-E354-58DF-C213-927D3F3F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Vajdahunyad</a:t>
            </a:r>
          </a:p>
        </p:txBody>
      </p:sp>
      <p:pic>
        <p:nvPicPr>
          <p:cNvPr id="7" name="Kép helye 6" descr="A képen épület, kültéri, ég, kastély látható&#10;&#10;Automatikusan generált leírás">
            <a:extLst>
              <a:ext uri="{FF2B5EF4-FFF2-40B4-BE49-F238E27FC236}">
                <a16:creationId xmlns:a16="http://schemas.microsoft.com/office/drawing/2014/main" id="{20084933-F457-F583-E374-76EEB8AD42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8511" r="14808" b="1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B632B7F7-2F24-2A49-2A4C-2180FA906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7734" y="2614612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500" u="sng">
                <a:hlinkClick r:id="rId3"/>
              </a:rPr>
              <a:t>Dévától</a:t>
            </a:r>
            <a:r>
              <a:rPr lang="en-US" sz="1500"/>
              <a:t> 20 km-re délre, a </a:t>
            </a:r>
            <a:r>
              <a:rPr lang="en-US" sz="1500">
                <a:hlinkClick r:id="rId4"/>
              </a:rPr>
              <a:t>Zalasd</a:t>
            </a:r>
            <a:r>
              <a:rPr lang="en-US" sz="1500"/>
              <a:t> </a:t>
            </a:r>
            <a:r>
              <a:rPr lang="en-US" sz="1500">
                <a:hlinkClick r:id="rId5"/>
              </a:rPr>
              <a:t>Csernába</a:t>
            </a:r>
            <a:r>
              <a:rPr lang="en-US" sz="1500"/>
              <a:t> folyásánál, 220–270 méteres </a:t>
            </a:r>
            <a:r>
              <a:rPr lang="en-US" sz="1500">
                <a:hlinkClick r:id="rId6"/>
              </a:rPr>
              <a:t>tengerszint feletti magasságban</a:t>
            </a:r>
            <a:r>
              <a:rPr lang="en-US" sz="1500"/>
              <a:t> fekszik.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 b="1"/>
              <a:t>A </a:t>
            </a:r>
            <a:r>
              <a:rPr lang="en-US" sz="1500" b="1">
                <a:hlinkClick r:id="rId7"/>
              </a:rPr>
              <a:t>vajdahunyadi vár</a:t>
            </a:r>
            <a:endParaRPr lang="en-US" sz="15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A </a:t>
            </a:r>
            <a:r>
              <a:rPr lang="en-US" sz="1500">
                <a:hlinkClick r:id="rId8"/>
              </a:rPr>
              <a:t>Szent Miklós</a:t>
            </a:r>
            <a:r>
              <a:rPr lang="en-US" sz="1500"/>
              <a:t> </a:t>
            </a:r>
            <a:r>
              <a:rPr lang="en-US" sz="1500">
                <a:hlinkClick r:id="rId9"/>
              </a:rPr>
              <a:t>ortodox</a:t>
            </a:r>
            <a:r>
              <a:rPr lang="en-US" sz="1500"/>
              <a:t> templom erőd benyomását keltő, faerkélyes tornya </a:t>
            </a:r>
            <a:r>
              <a:rPr lang="en-US" sz="1500">
                <a:hlinkClick r:id="rId10"/>
              </a:rPr>
              <a:t>1458</a:t>
            </a:r>
            <a:r>
              <a:rPr lang="en-US" sz="1500"/>
              <a:t>-ban épült. </a:t>
            </a:r>
            <a:r>
              <a:rPr lang="en-US" sz="1500">
                <a:hlinkClick r:id="rId11"/>
              </a:rPr>
              <a:t>1634</a:t>
            </a:r>
            <a:r>
              <a:rPr lang="en-US" sz="1500"/>
              <a:t>-ben a </a:t>
            </a:r>
            <a:r>
              <a:rPr lang="en-US" sz="1500">
                <a:hlinkClick r:id="rId12"/>
              </a:rPr>
              <a:t>református</a:t>
            </a:r>
            <a:r>
              <a:rPr lang="en-US" sz="1500"/>
              <a:t> egyházszervezethez tartozott.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>
                <a:hlinkClick r:id="rId13"/>
              </a:rPr>
              <a:t>Árpád-kori</a:t>
            </a:r>
            <a:r>
              <a:rPr lang="en-US" sz="1500"/>
              <a:t>, </a:t>
            </a:r>
            <a:r>
              <a:rPr lang="en-US" sz="1500">
                <a:hlinkClick r:id="rId14"/>
              </a:rPr>
              <a:t>Hunyad vármegyének</a:t>
            </a:r>
            <a:r>
              <a:rPr lang="en-US" sz="1500"/>
              <a:t> nevet adó </a:t>
            </a:r>
            <a:r>
              <a:rPr lang="en-US" sz="1500">
                <a:hlinkClick r:id="rId15"/>
              </a:rPr>
              <a:t>földvára</a:t>
            </a:r>
            <a:r>
              <a:rPr lang="en-US" sz="1500"/>
              <a:t> a mai vártól délre emelkedő Szent Péter- </a:t>
            </a:r>
            <a:r>
              <a:rPr lang="en-US" sz="1500" i="1"/>
              <a:t>(Sânpetru-)</a:t>
            </a:r>
            <a:r>
              <a:rPr lang="en-US" sz="1500"/>
              <a:t> hegyen állt. A település </a:t>
            </a:r>
            <a:r>
              <a:rPr lang="en-US" sz="1500">
                <a:hlinkClick r:id="rId16"/>
              </a:rPr>
              <a:t>1307</a:t>
            </a:r>
            <a:r>
              <a:rPr lang="en-US" sz="1500"/>
              <a:t>-ben főesperesi székhely volt. </a:t>
            </a:r>
            <a:r>
              <a:rPr lang="en-US" sz="1500">
                <a:hlinkClick r:id="rId17"/>
              </a:rPr>
              <a:t>1409</a:t>
            </a:r>
            <a:r>
              <a:rPr lang="en-US" sz="1500"/>
              <a:t>. </a:t>
            </a:r>
            <a:r>
              <a:rPr lang="en-US" sz="1500">
                <a:hlinkClick r:id="rId18"/>
              </a:rPr>
              <a:t>október 18-án</a:t>
            </a:r>
            <a:r>
              <a:rPr lang="en-US" sz="1500"/>
              <a:t> kelt oklevelében </a:t>
            </a:r>
            <a:r>
              <a:rPr lang="en-US" sz="1500">
                <a:hlinkClick r:id="rId19"/>
              </a:rPr>
              <a:t>Luxemburgi Zsigmond</a:t>
            </a:r>
            <a:r>
              <a:rPr lang="en-US" sz="1500"/>
              <a:t> Vajk </a:t>
            </a:r>
            <a:r>
              <a:rPr lang="en-US" sz="1500" i="1"/>
              <a:t>(Woyk)</a:t>
            </a:r>
            <a:r>
              <a:rPr lang="en-US" sz="1500"/>
              <a:t> </a:t>
            </a:r>
            <a:r>
              <a:rPr lang="en-US" sz="1500">
                <a:hlinkClick r:id="rId20"/>
              </a:rPr>
              <a:t>kenéznek</a:t>
            </a:r>
            <a:r>
              <a:rPr lang="en-US" sz="1500"/>
              <a:t>, </a:t>
            </a:r>
            <a:r>
              <a:rPr lang="en-US" sz="1500">
                <a:hlinkClick r:id="rId21"/>
              </a:rPr>
              <a:t>Hunyadi János</a:t>
            </a:r>
            <a:r>
              <a:rPr lang="en-US" sz="1500"/>
              <a:t> apjának adományozta a birtokot, amelyről később a család a nevét is vette. A család ezután építette a mai vár elődjét, birtokközpontul. </a:t>
            </a:r>
            <a:r>
              <a:rPr lang="en-US" sz="1500">
                <a:hlinkClick r:id="rId21"/>
              </a:rPr>
              <a:t>Hunyadi János</a:t>
            </a:r>
            <a:r>
              <a:rPr lang="en-US" sz="1500"/>
              <a:t> kormányzósága alatt a várban élt felesége, </a:t>
            </a:r>
            <a:r>
              <a:rPr lang="en-US" sz="1500">
                <a:hlinkClick r:id="rId22"/>
              </a:rPr>
              <a:t>Szilágyi Erzsébe</a:t>
            </a:r>
            <a:r>
              <a:rPr lang="en-US" sz="1500"/>
              <a:t>t.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30513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A11E7A7-5FEB-7903-CC4B-049BC64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Herkulesfürdő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C63CF50-C101-D626-DB81-57EE9D189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" y="2333297"/>
            <a:ext cx="5381621" cy="4433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1" err="1"/>
              <a:t>Herkulesfürdő</a:t>
            </a:r>
            <a:r>
              <a:rPr lang="en-US" dirty="0"/>
              <a:t> </a:t>
            </a:r>
            <a:r>
              <a:rPr lang="en-US" err="1"/>
              <a:t>gyógyvizei</a:t>
            </a:r>
            <a:r>
              <a:rPr lang="en-US" dirty="0"/>
              <a:t> </a:t>
            </a:r>
            <a:r>
              <a:rPr lang="en-US" err="1"/>
              <a:t>reuma</a:t>
            </a:r>
            <a:r>
              <a:rPr lang="en-US" dirty="0"/>
              <a:t>, </a:t>
            </a:r>
            <a:r>
              <a:rPr lang="en-US" err="1"/>
              <a:t>foglalkozási</a:t>
            </a:r>
            <a:r>
              <a:rPr lang="en-US" dirty="0"/>
              <a:t> </a:t>
            </a:r>
            <a:r>
              <a:rPr lang="en-US" err="1"/>
              <a:t>és</a:t>
            </a:r>
            <a:r>
              <a:rPr lang="en-US" dirty="0"/>
              <a:t> </a:t>
            </a:r>
            <a:r>
              <a:rPr lang="en-US" err="1"/>
              <a:t>női</a:t>
            </a:r>
            <a:r>
              <a:rPr lang="en-US" dirty="0"/>
              <a:t> </a:t>
            </a:r>
            <a:r>
              <a:rPr lang="en-US" err="1"/>
              <a:t>betegségek</a:t>
            </a:r>
            <a:r>
              <a:rPr lang="en-US" dirty="0"/>
              <a:t>, </a:t>
            </a:r>
            <a:r>
              <a:rPr lang="en-US" err="1"/>
              <a:t>emésztési</a:t>
            </a:r>
            <a:r>
              <a:rPr lang="en-US" dirty="0"/>
              <a:t> </a:t>
            </a:r>
            <a:r>
              <a:rPr lang="en-US" err="1"/>
              <a:t>zavarok</a:t>
            </a:r>
            <a:r>
              <a:rPr lang="en-US" dirty="0"/>
              <a:t>, </a:t>
            </a:r>
            <a:r>
              <a:rPr lang="en-US" err="1"/>
              <a:t>periférikus</a:t>
            </a:r>
            <a:r>
              <a:rPr lang="en-US" dirty="0"/>
              <a:t> </a:t>
            </a:r>
            <a:r>
              <a:rPr lang="en-US" err="1"/>
              <a:t>idegrendszeri</a:t>
            </a:r>
            <a:r>
              <a:rPr lang="en-US" dirty="0"/>
              <a:t>, </a:t>
            </a:r>
            <a:r>
              <a:rPr lang="en-US" err="1"/>
              <a:t>légző</a:t>
            </a:r>
            <a:r>
              <a:rPr lang="en-US" dirty="0"/>
              <a:t>- </a:t>
            </a:r>
            <a:r>
              <a:rPr lang="en-US" err="1"/>
              <a:t>és</a:t>
            </a:r>
            <a:r>
              <a:rPr lang="en-US" dirty="0"/>
              <a:t> </a:t>
            </a:r>
            <a:r>
              <a:rPr lang="en-US" err="1"/>
              <a:t>mozgásszervi</a:t>
            </a:r>
            <a:r>
              <a:rPr lang="en-US" dirty="0"/>
              <a:t> </a:t>
            </a:r>
            <a:r>
              <a:rPr lang="en-US" err="1"/>
              <a:t>megbetegedések</a:t>
            </a:r>
            <a:r>
              <a:rPr lang="en-US" dirty="0"/>
              <a:t> </a:t>
            </a:r>
            <a:r>
              <a:rPr lang="en-US" err="1"/>
              <a:t>gyógyítására</a:t>
            </a:r>
            <a:r>
              <a:rPr lang="en-US" dirty="0"/>
              <a:t> </a:t>
            </a:r>
            <a:r>
              <a:rPr lang="en-US" err="1"/>
              <a:t>alkalmasak</a:t>
            </a:r>
            <a:r>
              <a:rPr lang="en-US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err="1"/>
              <a:t>szállodáknak</a:t>
            </a:r>
            <a:r>
              <a:rPr lang="en-US" dirty="0"/>
              <a:t> </a:t>
            </a:r>
            <a:r>
              <a:rPr lang="en-US" err="1"/>
              <a:t>általában</a:t>
            </a:r>
            <a:r>
              <a:rPr lang="en-US" dirty="0"/>
              <a:t> </a:t>
            </a:r>
            <a:r>
              <a:rPr lang="en-US" err="1"/>
              <a:t>saját</a:t>
            </a:r>
            <a:r>
              <a:rPr lang="en-US" dirty="0"/>
              <a:t> </a:t>
            </a:r>
            <a:r>
              <a:rPr lang="en-US" err="1"/>
              <a:t>fürdőik</a:t>
            </a:r>
            <a:r>
              <a:rPr lang="en-US" dirty="0"/>
              <a:t> </a:t>
            </a:r>
            <a:r>
              <a:rPr lang="en-US" err="1"/>
              <a:t>vannak</a:t>
            </a:r>
            <a:r>
              <a:rPr lang="en-US" dirty="0"/>
              <a:t>, </a:t>
            </a:r>
            <a:r>
              <a:rPr lang="en-US" err="1"/>
              <a:t>legnevezetesebb</a:t>
            </a:r>
            <a:r>
              <a:rPr lang="en-US" dirty="0"/>
              <a:t> a Hotel Roman </a:t>
            </a:r>
            <a:r>
              <a:rPr lang="en-US" err="1"/>
              <a:t>aljában</a:t>
            </a:r>
            <a:r>
              <a:rPr lang="en-US" dirty="0"/>
              <a:t> </a:t>
            </a:r>
            <a:r>
              <a:rPr lang="en-US" err="1"/>
              <a:t>található</a:t>
            </a:r>
            <a:r>
              <a:rPr lang="en-US" dirty="0"/>
              <a:t> </a:t>
            </a:r>
            <a:r>
              <a:rPr lang="en-US" err="1"/>
              <a:t>római</a:t>
            </a:r>
            <a:r>
              <a:rPr lang="en-US" dirty="0"/>
              <a:t> </a:t>
            </a:r>
            <a:r>
              <a:rPr lang="en-US" err="1"/>
              <a:t>fürdő</a:t>
            </a:r>
            <a:r>
              <a:rPr lang="en-US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műemlék</a:t>
            </a:r>
            <a:r>
              <a:rPr lang="en-US" dirty="0"/>
              <a:t> </a:t>
            </a:r>
            <a:r>
              <a:rPr lang="en-US" dirty="0" err="1"/>
              <a:t>épületek</a:t>
            </a:r>
            <a:r>
              <a:rPr lang="en-US" dirty="0"/>
              <a:t> </a:t>
            </a:r>
            <a:r>
              <a:rPr lang="en-US" dirty="0" err="1"/>
              <a:t>többsége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leromlott</a:t>
            </a:r>
            <a:r>
              <a:rPr lang="en-US" dirty="0"/>
              <a:t>, </a:t>
            </a:r>
            <a:r>
              <a:rPr lang="en-US" dirty="0" err="1"/>
              <a:t>pusztuló</a:t>
            </a:r>
            <a:r>
              <a:rPr lang="en-US" dirty="0"/>
              <a:t> </a:t>
            </a:r>
            <a:r>
              <a:rPr lang="en-US" dirty="0" err="1"/>
              <a:t>állapotban</a:t>
            </a:r>
            <a:r>
              <a:rPr lang="en-US" dirty="0"/>
              <a:t> van.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err="1"/>
              <a:t>Határában</a:t>
            </a:r>
            <a:r>
              <a:rPr lang="en-US" dirty="0"/>
              <a:t> </a:t>
            </a:r>
            <a:r>
              <a:rPr lang="en-US" err="1"/>
              <a:t>vízierőmű</a:t>
            </a:r>
            <a:r>
              <a:rPr lang="en-US" dirty="0"/>
              <a:t> </a:t>
            </a:r>
            <a:r>
              <a:rPr lang="en-US" err="1"/>
              <a:t>található</a:t>
            </a:r>
            <a:r>
              <a:rPr lang="en-US" dirty="0"/>
              <a:t> a Cserna </a:t>
            </a:r>
            <a:r>
              <a:rPr lang="en-US" err="1"/>
              <a:t>folyón</a:t>
            </a:r>
            <a:r>
              <a:rPr lang="en-US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Az </a:t>
            </a:r>
            <a:r>
              <a:rPr lang="en-US" err="1"/>
              <a:t>európai</a:t>
            </a:r>
            <a:r>
              <a:rPr lang="en-US" dirty="0"/>
              <a:t> </a:t>
            </a:r>
            <a:r>
              <a:rPr lang="en-US" err="1"/>
              <a:t>hírű</a:t>
            </a:r>
            <a:r>
              <a:rPr lang="en-US" dirty="0"/>
              <a:t> </a:t>
            </a:r>
            <a:r>
              <a:rPr lang="en-US" err="1"/>
              <a:t>fürdőhely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Lombardiával</a:t>
            </a:r>
            <a:r>
              <a:rPr lang="en-US" dirty="0"/>
              <a:t> </a:t>
            </a:r>
            <a:r>
              <a:rPr lang="en-US" err="1"/>
              <a:t>egy</a:t>
            </a:r>
            <a:r>
              <a:rPr lang="en-US" dirty="0"/>
              <a:t> </a:t>
            </a:r>
            <a:r>
              <a:rPr lang="en-US" err="1"/>
              <a:t>szélességi</a:t>
            </a:r>
            <a:r>
              <a:rPr lang="en-US" dirty="0"/>
              <a:t> </a:t>
            </a:r>
            <a:r>
              <a:rPr lang="en-US" err="1"/>
              <a:t>fokon</a:t>
            </a:r>
            <a:r>
              <a:rPr lang="en-US" dirty="0"/>
              <a:t> </a:t>
            </a:r>
            <a:r>
              <a:rPr lang="en-US" err="1"/>
              <a:t>fekszik</a:t>
            </a:r>
            <a:r>
              <a:rPr lang="en-US" dirty="0"/>
              <a:t>, </a:t>
            </a:r>
            <a:r>
              <a:rPr lang="en-US" err="1"/>
              <a:t>azonban</a:t>
            </a:r>
            <a:r>
              <a:rPr lang="en-US" dirty="0"/>
              <a:t> a </a:t>
            </a:r>
            <a:r>
              <a:rPr lang="en-US" err="1"/>
              <a:t>két</a:t>
            </a:r>
            <a:r>
              <a:rPr lang="en-US" dirty="0"/>
              <a:t> </a:t>
            </a:r>
            <a:r>
              <a:rPr lang="en-US" err="1"/>
              <a:t>vidék</a:t>
            </a:r>
            <a:r>
              <a:rPr lang="en-US" dirty="0"/>
              <a:t> </a:t>
            </a:r>
            <a:r>
              <a:rPr lang="en-US" err="1"/>
              <a:t>mégis</a:t>
            </a:r>
            <a:r>
              <a:rPr lang="en-US" dirty="0"/>
              <a:t> </a:t>
            </a:r>
            <a:r>
              <a:rPr lang="en-US" err="1"/>
              <a:t>lényegesen</a:t>
            </a:r>
            <a:r>
              <a:rPr lang="en-US" dirty="0"/>
              <a:t> </a:t>
            </a:r>
            <a:r>
              <a:rPr lang="en-US" err="1"/>
              <a:t>különbözik</a:t>
            </a:r>
            <a:r>
              <a:rPr lang="en-US" dirty="0"/>
              <a:t> </a:t>
            </a:r>
            <a:r>
              <a:rPr lang="en-US" err="1"/>
              <a:t>egymástól</a:t>
            </a:r>
            <a:r>
              <a:rPr lang="en-US" dirty="0"/>
              <a:t>, </a:t>
            </a:r>
            <a:r>
              <a:rPr lang="en-US" err="1"/>
              <a:t>mivel</a:t>
            </a:r>
            <a:r>
              <a:rPr lang="en-US" dirty="0"/>
              <a:t> </a:t>
            </a:r>
            <a:r>
              <a:rPr lang="en-US" err="1"/>
              <a:t>Herkulesfürdőn</a:t>
            </a:r>
            <a:r>
              <a:rPr lang="en-US" dirty="0"/>
              <a:t> </a:t>
            </a:r>
            <a:r>
              <a:rPr lang="en-US" err="1"/>
              <a:t>egyaránt</a:t>
            </a:r>
            <a:r>
              <a:rPr lang="en-US" dirty="0"/>
              <a:t> </a:t>
            </a:r>
            <a:r>
              <a:rPr lang="en-US" err="1"/>
              <a:t>érvényesül</a:t>
            </a:r>
            <a:r>
              <a:rPr lang="en-US" dirty="0"/>
              <a:t> a </a:t>
            </a:r>
            <a:r>
              <a:rPr lang="en-US" err="1"/>
              <a:t>közép-európai</a:t>
            </a:r>
            <a:r>
              <a:rPr lang="en-US" dirty="0"/>
              <a:t>, a </a:t>
            </a:r>
            <a:r>
              <a:rPr lang="en-US" err="1"/>
              <a:t>duna-feketetengeri</a:t>
            </a:r>
            <a:r>
              <a:rPr lang="en-US" dirty="0"/>
              <a:t> </a:t>
            </a:r>
            <a:r>
              <a:rPr lang="en-US" err="1"/>
              <a:t>és</a:t>
            </a:r>
            <a:r>
              <a:rPr lang="en-US" dirty="0"/>
              <a:t> a </a:t>
            </a:r>
            <a:r>
              <a:rPr lang="en-US" err="1"/>
              <a:t>mediterrán</a:t>
            </a:r>
            <a:r>
              <a:rPr lang="en-US" dirty="0"/>
              <a:t> </a:t>
            </a:r>
            <a:r>
              <a:rPr lang="en-US" err="1"/>
              <a:t>éghajlat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7" name="Kép helye 6" descr="A képen kültéri, fa, növény, épület látható&#10;&#10;Automatikusan generált leírás">
            <a:extLst>
              <a:ext uri="{FF2B5EF4-FFF2-40B4-BE49-F238E27FC236}">
                <a16:creationId xmlns:a16="http://schemas.microsoft.com/office/drawing/2014/main" id="{575B47C2-7A06-C564-31FB-0EE4CA5707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2829" r="2282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966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just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5AFB28F-D880-E771-EE00-C265398D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Kiskazán szoros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5F50FC1-29B7-0426-43A5-DD654ED7C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10" y="2198362"/>
            <a:ext cx="6022890" cy="4507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1400"/>
              <a:t>A Kazán-szoros egy több szakaszból álló, 134 kilométer hosszú szoros, vagy szurdokvölgy része. (Galambóci szurdok, Gospodin Vir szurdoka, Nagy- és Kis Kazán-szoros, Sip-szurdok), mely az </a:t>
            </a:r>
            <a:r>
              <a:rPr lang="en-US" sz="1400">
                <a:hlinkClick r:id="rId2"/>
              </a:rPr>
              <a:t>ókortól</a:t>
            </a:r>
            <a:r>
              <a:rPr lang="en-US" sz="1400"/>
              <a:t>, azaz a nagy népmozgások és a folyami hajózás megindulásától kezdve természetes határként működött a </a:t>
            </a:r>
            <a:r>
              <a:rPr lang="en-US" sz="1400">
                <a:hlinkClick r:id="rId3"/>
              </a:rPr>
              <a:t>Kárpát-medence</a:t>
            </a:r>
            <a:r>
              <a:rPr lang="en-US" sz="1400"/>
              <a:t> és a </a:t>
            </a:r>
            <a:r>
              <a:rPr lang="en-US" sz="1400">
                <a:hlinkClick r:id="rId4"/>
              </a:rPr>
              <a:t>Balkán-félsziget</a:t>
            </a:r>
            <a:r>
              <a:rPr lang="en-US" sz="1400"/>
              <a:t> területei között.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sz="1400"/>
              <a:t>Az Al-Duna szabályozásának gondolatát </a:t>
            </a:r>
            <a:r>
              <a:rPr lang="en-US" sz="1400">
                <a:hlinkClick r:id="rId5"/>
              </a:rPr>
              <a:t>Széchenyi István</a:t>
            </a:r>
            <a:r>
              <a:rPr lang="en-US" sz="1400"/>
              <a:t> vetette fel, aki 1830-ban szakértők társaságában utazta végig a zátonyokban bővelkedő két Kazán-szorost és a Vaskaput, majd ezt követően, 1833-ban, </a:t>
            </a:r>
            <a:r>
              <a:rPr lang="en-US" sz="1400">
                <a:hlinkClick r:id="rId6"/>
              </a:rPr>
              <a:t>Vásárhelyi Pál</a:t>
            </a:r>
            <a:r>
              <a:rPr lang="en-US" sz="1400"/>
              <a:t> tervei alapján 1834-ben megkezdődött az építkezés is. A mederből a legveszélyesebb tarajos sziklákat kirobbantották, ezáltal a hajózást legalább évi 152 napon át biztonságossá tették. Anyagi okok miatt a tervekben szereplő hajózóút kiépítése nem volt lehetséges, ezért a Duna bal partján a sziklába 122 kilométer hosszú utat vájtak. Ez nem csak a hajók vontatását, hanem hajózási igényen kívül az áruk szekéren történő szállítását is lehetővé tette.</a:t>
            </a:r>
          </a:p>
        </p:txBody>
      </p:sp>
      <p:pic>
        <p:nvPicPr>
          <p:cNvPr id="7" name="Kép helye 6" descr="A képen kültéri, hegy, természet, víz látható&#10;&#10;Automatikusan generált leírás">
            <a:extLst>
              <a:ext uri="{FF2B5EF4-FFF2-40B4-BE49-F238E27FC236}">
                <a16:creationId xmlns:a16="http://schemas.microsoft.com/office/drawing/2014/main" id="{8D81FD3E-72BF-2766-7682-62EE21E979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l="7785" r="7785"/>
          <a:stretch/>
        </p:blipFill>
        <p:spPr>
          <a:xfrm>
            <a:off x="6738249" y="2184914"/>
            <a:ext cx="4750740" cy="375591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198ADE-A1C9-F822-758C-A1FCBAAF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25" y="1463615"/>
            <a:ext cx="3932237" cy="665672"/>
          </a:xfrm>
        </p:spPr>
        <p:txBody>
          <a:bodyPr>
            <a:normAutofit/>
          </a:bodyPr>
          <a:lstStyle/>
          <a:p>
            <a:r>
              <a:rPr lang="hu-HU" dirty="0" err="1"/>
              <a:t>Galambóc</a:t>
            </a:r>
            <a:r>
              <a:rPr lang="hu-HU" dirty="0"/>
              <a:t> vára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DF7A100-D454-264A-9703-554BD1095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7827" y="116456"/>
            <a:ext cx="11724763" cy="13530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1800" dirty="0">
                <a:solidFill>
                  <a:srgbClr val="202122"/>
                </a:solidFill>
                <a:ea typeface="+mn-lt"/>
                <a:cs typeface="+mn-lt"/>
              </a:rPr>
              <a:t>Az erődítménynek viharos története volt. Építése előtt egy római település állt a helyén, a középkor folyamán számos csata helyszínévé vált. Többször cserélt gazdát, törökök, bolgárok, magyarok, szerbek és osztrákok is birtokolták, a történelem során több mint 120 ostromot élt túl egészen 1867-ig, amikor a jelentőségét vesztett épületet átadták </a:t>
            </a:r>
            <a:r>
              <a:rPr lang="hu-HU" sz="1800" dirty="0">
                <a:solidFill>
                  <a:srgbClr val="3366CC"/>
                </a:solidFill>
                <a:ea typeface="+mn-lt"/>
                <a:cs typeface="+mn-lt"/>
                <a:hlinkClick r:id="rId3"/>
              </a:rPr>
              <a:t>Mihály szerb fejedelemnek</a:t>
            </a:r>
            <a:r>
              <a:rPr lang="hu-HU" sz="1800" dirty="0">
                <a:solidFill>
                  <a:srgbClr val="202122"/>
                </a:solidFill>
                <a:ea typeface="+mn-lt"/>
                <a:cs typeface="+mn-lt"/>
              </a:rPr>
              <a:t>. A </a:t>
            </a:r>
            <a:r>
              <a:rPr lang="hu-HU" sz="1800" dirty="0">
                <a:solidFill>
                  <a:srgbClr val="3366CC"/>
                </a:solidFill>
                <a:ea typeface="+mn-lt"/>
                <a:cs typeface="+mn-lt"/>
                <a:hlinkClick r:id="rId4"/>
              </a:rPr>
              <a:t>Vaskapu I vízerőmű</a:t>
            </a:r>
            <a:r>
              <a:rPr lang="hu-HU" sz="1800" dirty="0">
                <a:solidFill>
                  <a:srgbClr val="202122"/>
                </a:solidFill>
                <a:ea typeface="+mn-lt"/>
                <a:cs typeface="+mn-lt"/>
              </a:rPr>
              <a:t> felépítésekor az Al-Duna vízszintjének megemelése miatt alsóbb részeit elárasztotta a víz, végső megjelenését a 2014 és 2019 közötti teljes felújítás során nyerte el.</a:t>
            </a:r>
          </a:p>
        </p:txBody>
      </p:sp>
    </p:spTree>
    <p:extLst>
      <p:ext uri="{BB962C8B-B14F-4D97-AF65-F5344CB8AC3E}">
        <p14:creationId xmlns:p14="http://schemas.microsoft.com/office/powerpoint/2010/main" val="314365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Szélesvásznú</PresentationFormat>
  <Paragraphs>56</Paragraphs>
  <Slides>14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Segoe UI</vt:lpstr>
      <vt:lpstr>Office-téma</vt:lpstr>
      <vt:lpstr>Erdély és Dél-vidék</vt:lpstr>
      <vt:lpstr>        Nagycsanád</vt:lpstr>
      <vt:lpstr>Nagyszentmiklós</vt:lpstr>
      <vt:lpstr>Nagyszentmiklósi kincs</vt:lpstr>
      <vt:lpstr>Bartók Béla</vt:lpstr>
      <vt:lpstr>Vajdahunyad</vt:lpstr>
      <vt:lpstr>Herkulesfürdő</vt:lpstr>
      <vt:lpstr>Kiskazán szoros</vt:lpstr>
      <vt:lpstr>Galambóc vára</vt:lpstr>
      <vt:lpstr>Arad</vt:lpstr>
      <vt:lpstr>Aradi 13</vt:lpstr>
      <vt:lpstr>Nándorfehérvár</vt:lpstr>
      <vt:lpstr>                 térkép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Windows-felhasználó</cp:lastModifiedBy>
  <cp:revision>431</cp:revision>
  <dcterms:created xsi:type="dcterms:W3CDTF">2024-02-09T14:07:56Z</dcterms:created>
  <dcterms:modified xsi:type="dcterms:W3CDTF">2024-02-28T08:59:55Z</dcterms:modified>
</cp:coreProperties>
</file>