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72" r:id="rId4"/>
    <p:sldId id="273" r:id="rId5"/>
    <p:sldId id="275" r:id="rId6"/>
    <p:sldId id="276" r:id="rId7"/>
    <p:sldId id="277" r:id="rId8"/>
    <p:sldId id="274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70" r:id="rId2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DF9F8-691D-4A1D-874E-C601A0EF1628}" type="datetimeFigureOut">
              <a:rPr lang="hu-HU" smtClean="0"/>
              <a:t>2023. 06. 01.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8A683-099D-444D-8FE8-E552B59DC60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7174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DF9F8-691D-4A1D-874E-C601A0EF1628}" type="datetimeFigureOut">
              <a:rPr lang="hu-HU" smtClean="0"/>
              <a:t>2023. 06. 01.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8A683-099D-444D-8FE8-E552B59DC60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572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DF9F8-691D-4A1D-874E-C601A0EF1628}" type="datetimeFigureOut">
              <a:rPr lang="hu-HU" smtClean="0"/>
              <a:t>2023. 06. 01.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8A683-099D-444D-8FE8-E552B59DC60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25918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DF9F8-691D-4A1D-874E-C601A0EF1628}" type="datetimeFigureOut">
              <a:rPr lang="hu-HU" smtClean="0"/>
              <a:t>2023. 06. 01.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8A683-099D-444D-8FE8-E552B59DC60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3575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DF9F8-691D-4A1D-874E-C601A0EF1628}" type="datetimeFigureOut">
              <a:rPr lang="hu-HU" smtClean="0"/>
              <a:t>2023. 06. 01.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8A683-099D-444D-8FE8-E552B59DC60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9282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DF9F8-691D-4A1D-874E-C601A0EF1628}" type="datetimeFigureOut">
              <a:rPr lang="hu-HU" smtClean="0"/>
              <a:t>2023. 06. 01.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8A683-099D-444D-8FE8-E552B59DC60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186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DF9F8-691D-4A1D-874E-C601A0EF1628}" type="datetimeFigureOut">
              <a:rPr lang="hu-HU" smtClean="0"/>
              <a:t>2023. 06. 01.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8A683-099D-444D-8FE8-E552B59DC60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0657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DF9F8-691D-4A1D-874E-C601A0EF1628}" type="datetimeFigureOut">
              <a:rPr lang="hu-HU" smtClean="0"/>
              <a:t>2023. 06. 01.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8A683-099D-444D-8FE8-E552B59DC60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120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DF9F8-691D-4A1D-874E-C601A0EF1628}" type="datetimeFigureOut">
              <a:rPr lang="hu-HU" smtClean="0"/>
              <a:t>2023. 06. 01.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8A683-099D-444D-8FE8-E552B59DC60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9075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DF9F8-691D-4A1D-874E-C601A0EF1628}" type="datetimeFigureOut">
              <a:rPr lang="hu-HU" smtClean="0"/>
              <a:t>2023. 06. 01.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8A683-099D-444D-8FE8-E552B59DC60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1107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DF9F8-691D-4A1D-874E-C601A0EF1628}" type="datetimeFigureOut">
              <a:rPr lang="hu-HU" smtClean="0"/>
              <a:t>2023. 06. 01.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8A683-099D-444D-8FE8-E552B59DC60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8724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DF9F8-691D-4A1D-874E-C601A0EF1628}" type="datetimeFigureOut">
              <a:rPr lang="hu-HU" smtClean="0"/>
              <a:t>2023. 06. 01.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8A683-099D-444D-8FE8-E552B59DC60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8614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hu.wikipedia.org/wiki/J%C3%A9zus" TargetMode="External"/><Relationship Id="rId3" Type="http://schemas.openxmlformats.org/officeDocument/2006/relationships/hyperlink" Target="https://hu.wikipedia.org/wiki/16._sz%C3%A1zad" TargetMode="External"/><Relationship Id="rId7" Type="http://schemas.openxmlformats.org/officeDocument/2006/relationships/hyperlink" Target="https://hu.wikipedia.org/wiki/Koszor%C3%BA_(vir%C3%A1gf%C3%BCz%C3%A9r)" TargetMode="External"/><Relationship Id="rId2" Type="http://schemas.openxmlformats.org/officeDocument/2006/relationships/hyperlink" Target="https://hu.wikipedia.org/wiki/Cs%C3%ADksomly%C3%B3i_kegytemplom_%C3%A9s_kolostor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hu.wikipedia.org/w/index.php?title=Napba_%C3%B6lt%C3%B6z%C3%B6tt_asszony&amp;action=edit&amp;redlink=1" TargetMode="External"/><Relationship Id="rId5" Type="http://schemas.openxmlformats.org/officeDocument/2006/relationships/hyperlink" Target="https://hu.wikipedia.org/wiki/1515" TargetMode="External"/><Relationship Id="rId10" Type="http://schemas.openxmlformats.org/officeDocument/2006/relationships/image" Target="../media/image52.jpg"/><Relationship Id="rId4" Type="http://schemas.openxmlformats.org/officeDocument/2006/relationships/hyperlink" Target="https://hu.wikipedia.org/wiki/1510" TargetMode="External"/><Relationship Id="rId9" Type="http://schemas.openxmlformats.org/officeDocument/2006/relationships/hyperlink" Target="https://hu.wikipedia.org/wiki/Sz%C3%A9kelyf%C3%B6l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gif"/><Relationship Id="rId3" Type="http://schemas.openxmlformats.org/officeDocument/2006/relationships/image" Target="../media/image56.gif"/><Relationship Id="rId7" Type="http://schemas.openxmlformats.org/officeDocument/2006/relationships/image" Target="../media/image60.gif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9.gif"/><Relationship Id="rId5" Type="http://schemas.openxmlformats.org/officeDocument/2006/relationships/image" Target="../media/image58.gif"/><Relationship Id="rId4" Type="http://schemas.openxmlformats.org/officeDocument/2006/relationships/image" Target="../media/image57.gif"/><Relationship Id="rId9" Type="http://schemas.openxmlformats.org/officeDocument/2006/relationships/image" Target="../media/image62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hu.wikipedia.org/wiki/Neam%C8%9B_megye" TargetMode="External"/><Relationship Id="rId13" Type="http://schemas.openxmlformats.org/officeDocument/2006/relationships/hyperlink" Target="https://hu.wikipedia.org/wiki/Gyergy%C3%B3sz%C3%A1rhegy" TargetMode="External"/><Relationship Id="rId18" Type="http://schemas.openxmlformats.org/officeDocument/2006/relationships/hyperlink" Target="https://hu.wikipedia.org/wiki/1716" TargetMode="External"/><Relationship Id="rId26" Type="http://schemas.openxmlformats.org/officeDocument/2006/relationships/hyperlink" Target="https://hu.wikipedia.org/wiki/1908" TargetMode="External"/><Relationship Id="rId39" Type="http://schemas.openxmlformats.org/officeDocument/2006/relationships/image" Target="../media/image68.jpg"/><Relationship Id="rId3" Type="http://schemas.openxmlformats.org/officeDocument/2006/relationships/hyperlink" Target="https://hu.wikipedia.org/wiki/Rom%C3%A1n_nyelv" TargetMode="External"/><Relationship Id="rId21" Type="http://schemas.openxmlformats.org/officeDocument/2006/relationships/hyperlink" Target="https://hu.wikipedia.org/wiki/Pestis" TargetMode="External"/><Relationship Id="rId34" Type="http://schemas.openxmlformats.org/officeDocument/2006/relationships/hyperlink" Target="https://hu.wikipedia.org/wiki/2002" TargetMode="External"/><Relationship Id="rId7" Type="http://schemas.openxmlformats.org/officeDocument/2006/relationships/hyperlink" Target="https://hu.wikipedia.org/wiki/Gyergy%C3%B3sz%C3%A9k" TargetMode="External"/><Relationship Id="rId12" Type="http://schemas.openxmlformats.org/officeDocument/2006/relationships/hyperlink" Target="https://hu.wikipedia.org/wiki/Gyergy%C3%B3alfalu" TargetMode="External"/><Relationship Id="rId17" Type="http://schemas.openxmlformats.org/officeDocument/2006/relationships/hyperlink" Target="https://hu.wikipedia.org/wiki/1687" TargetMode="External"/><Relationship Id="rId25" Type="http://schemas.openxmlformats.org/officeDocument/2006/relationships/hyperlink" Target="https://hu.wikipedia.org/wiki/1944" TargetMode="External"/><Relationship Id="rId33" Type="http://schemas.openxmlformats.org/officeDocument/2006/relationships/hyperlink" Target="https://hu.wikipedia.org/wiki/M%C3%A1sodik_b%C3%A9csi_d%C3%B6nt%C3%A9s" TargetMode="External"/><Relationship Id="rId38" Type="http://schemas.openxmlformats.org/officeDocument/2006/relationships/image" Target="../media/image67.jpg"/><Relationship Id="rId2" Type="http://schemas.openxmlformats.org/officeDocument/2006/relationships/image" Target="../media/image63.jpg"/><Relationship Id="rId16" Type="http://schemas.openxmlformats.org/officeDocument/2006/relationships/hyperlink" Target="https://hu.wikipedia.org/wiki/%C3%96rm%C3%A9nyek" TargetMode="External"/><Relationship Id="rId20" Type="http://schemas.openxmlformats.org/officeDocument/2006/relationships/hyperlink" Target="https://hu.wikipedia.org/wiki/1719" TargetMode="External"/><Relationship Id="rId29" Type="http://schemas.openxmlformats.org/officeDocument/2006/relationships/hyperlink" Target="https://hu.wikipedia.org/wiki/Trianoni_b%C3%A9keszerz%C5%91d%C3%A9s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hu.wikipedia.org/wiki/Hargita_megye" TargetMode="External"/><Relationship Id="rId11" Type="http://schemas.openxmlformats.org/officeDocument/2006/relationships/hyperlink" Target="https://hu.wikipedia.org/wiki/Gyergy%C3%B3csomafalva" TargetMode="External"/><Relationship Id="rId24" Type="http://schemas.openxmlformats.org/officeDocument/2006/relationships/hyperlink" Target="https://hu.wikipedia.org/wiki/1907" TargetMode="External"/><Relationship Id="rId32" Type="http://schemas.openxmlformats.org/officeDocument/2006/relationships/hyperlink" Target="https://hu.wikipedia.org/wiki/1940" TargetMode="External"/><Relationship Id="rId37" Type="http://schemas.openxmlformats.org/officeDocument/2006/relationships/image" Target="../media/image66.jpg"/><Relationship Id="rId5" Type="http://schemas.openxmlformats.org/officeDocument/2006/relationships/hyperlink" Target="https://hu.wikipedia.org/wiki/Rom%C3%A1nia" TargetMode="External"/><Relationship Id="rId15" Type="http://schemas.openxmlformats.org/officeDocument/2006/relationships/hyperlink" Target="https://hu.wikipedia.org/wiki/1637" TargetMode="External"/><Relationship Id="rId23" Type="http://schemas.openxmlformats.org/officeDocument/2006/relationships/hyperlink" Target="https://hu.wikipedia.org/wiki/19._sz%C3%A1zad" TargetMode="External"/><Relationship Id="rId28" Type="http://schemas.openxmlformats.org/officeDocument/2006/relationships/hyperlink" Target="https://hu.wikipedia.org/wiki/1910" TargetMode="External"/><Relationship Id="rId36" Type="http://schemas.openxmlformats.org/officeDocument/2006/relationships/image" Target="../media/image65.jpg"/><Relationship Id="rId10" Type="http://schemas.openxmlformats.org/officeDocument/2006/relationships/hyperlink" Target="https://hu.wikipedia.org/wiki/Gyergy%C3%B3%C3%BAjfalu" TargetMode="External"/><Relationship Id="rId19" Type="http://schemas.openxmlformats.org/officeDocument/2006/relationships/hyperlink" Target="https://hu.wikipedia.org/wiki/Tat%C3%A1rok" TargetMode="External"/><Relationship Id="rId31" Type="http://schemas.openxmlformats.org/officeDocument/2006/relationships/hyperlink" Target="https://hu.wikipedia.org/w/index.php?title=Gyergy%C3%B3szentmikl%C3%B3si_j%C3%A1r%C3%A1s&amp;action=edit&amp;redlink=1" TargetMode="External"/><Relationship Id="rId4" Type="http://schemas.openxmlformats.org/officeDocument/2006/relationships/hyperlink" Target="https://hu.wikipedia.org/wiki/N%C3%A9met_nyelv" TargetMode="External"/><Relationship Id="rId9" Type="http://schemas.openxmlformats.org/officeDocument/2006/relationships/hyperlink" Target="https://hu.wikipedia.org/wiki/Bal%C3%A1nb%C3%A1nya" TargetMode="External"/><Relationship Id="rId14" Type="http://schemas.openxmlformats.org/officeDocument/2006/relationships/hyperlink" Target="https://hu.wikipedia.org/wiki/1607" TargetMode="External"/><Relationship Id="rId22" Type="http://schemas.openxmlformats.org/officeDocument/2006/relationships/hyperlink" Target="https://hu.wikipedia.org/wiki/1808" TargetMode="External"/><Relationship Id="rId27" Type="http://schemas.openxmlformats.org/officeDocument/2006/relationships/hyperlink" Target="https://hu.wikipedia.org/wiki/1915" TargetMode="External"/><Relationship Id="rId30" Type="http://schemas.openxmlformats.org/officeDocument/2006/relationships/hyperlink" Target="https://hu.wikipedia.org/wiki/Cs%C3%ADk_v%C3%A1rmegye" TargetMode="External"/><Relationship Id="rId35" Type="http://schemas.openxmlformats.org/officeDocument/2006/relationships/image" Target="../media/image64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hu.wikipedia.org/wiki/1837" TargetMode="External"/><Relationship Id="rId13" Type="http://schemas.openxmlformats.org/officeDocument/2006/relationships/hyperlink" Target="https://hu.wikipedia.org/wiki/Gyergy%C3%B3sz%C3%A1rhegy" TargetMode="External"/><Relationship Id="rId18" Type="http://schemas.openxmlformats.org/officeDocument/2006/relationships/image" Target="../media/image73.gif"/><Relationship Id="rId3" Type="http://schemas.openxmlformats.org/officeDocument/2006/relationships/hyperlink" Target="https://hu.wikipedia.org/wiki/Rom%C3%A1n_nyelv" TargetMode="External"/><Relationship Id="rId21" Type="http://schemas.openxmlformats.org/officeDocument/2006/relationships/image" Target="../media/image76.jpg"/><Relationship Id="rId7" Type="http://schemas.openxmlformats.org/officeDocument/2006/relationships/hyperlink" Target="https://hu.wikipedia.org/wiki/Hargita_megye" TargetMode="External"/><Relationship Id="rId12" Type="http://schemas.openxmlformats.org/officeDocument/2006/relationships/hyperlink" Target="https://hu.wikipedia.org/wiki/Gyergy%C3%B3szentmikl%C3%B3s" TargetMode="External"/><Relationship Id="rId17" Type="http://schemas.openxmlformats.org/officeDocument/2006/relationships/image" Target="../media/image72.jpg"/><Relationship Id="rId2" Type="http://schemas.openxmlformats.org/officeDocument/2006/relationships/image" Target="../media/image69.jpg"/><Relationship Id="rId16" Type="http://schemas.openxmlformats.org/officeDocument/2006/relationships/image" Target="../media/image71.gif"/><Relationship Id="rId20" Type="http://schemas.openxmlformats.org/officeDocument/2006/relationships/image" Target="../media/image75.gif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hu.wikipedia.org/wiki/Keleti-K%C3%A1rp%C3%A1tok" TargetMode="External"/><Relationship Id="rId11" Type="http://schemas.openxmlformats.org/officeDocument/2006/relationships/hyperlink" Target="https://hu.wikipedia.org/wiki/Gyilkost%C3%B3" TargetMode="External"/><Relationship Id="rId5" Type="http://schemas.openxmlformats.org/officeDocument/2006/relationships/hyperlink" Target="https://hu.wikipedia.org/wiki/Hagym%C3%A1s-hegys%C3%A9g" TargetMode="External"/><Relationship Id="rId15" Type="http://schemas.openxmlformats.org/officeDocument/2006/relationships/image" Target="../media/image70.jpg"/><Relationship Id="rId10" Type="http://schemas.openxmlformats.org/officeDocument/2006/relationships/hyperlink" Target="https://hu.wikipedia.org/w/index.php?title=Kis-Coh%C3%A1rd&amp;action=edit&amp;redlink=1" TargetMode="External"/><Relationship Id="rId19" Type="http://schemas.openxmlformats.org/officeDocument/2006/relationships/image" Target="../media/image74.jpeg"/><Relationship Id="rId4" Type="http://schemas.openxmlformats.org/officeDocument/2006/relationships/hyperlink" Target="https://hu.wikipedia.org/w/index.php?title=Torlaszt%C3%B3&amp;action=edit&amp;redlink=1" TargetMode="External"/><Relationship Id="rId9" Type="http://schemas.openxmlformats.org/officeDocument/2006/relationships/hyperlink" Target="https://hu.wikipedia.org/wiki/T%C3%B3" TargetMode="External"/><Relationship Id="rId14" Type="http://schemas.openxmlformats.org/officeDocument/2006/relationships/hyperlink" Target="https://hu.wikipedia.org/wiki/Gyilkos-t%C3%B3#cite_note-2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hu.wikipedia.org/wiki/B%C3%A9k%C3%A1s-szoros#cite_note-1" TargetMode="External"/><Relationship Id="rId13" Type="http://schemas.openxmlformats.org/officeDocument/2006/relationships/hyperlink" Target="https://hu.wikipedia.org/w/index.php?title=Cs%C3%ADki-b%C3%BCkk&amp;action=edit&amp;redlink=1" TargetMode="External"/><Relationship Id="rId18" Type="http://schemas.openxmlformats.org/officeDocument/2006/relationships/image" Target="../media/image79.jpg"/><Relationship Id="rId3" Type="http://schemas.openxmlformats.org/officeDocument/2006/relationships/hyperlink" Target="https://hu.wikipedia.org/wiki/Rom%C3%A1n_nyelv" TargetMode="External"/><Relationship Id="rId21" Type="http://schemas.openxmlformats.org/officeDocument/2006/relationships/image" Target="../media/image82.jpg"/><Relationship Id="rId7" Type="http://schemas.openxmlformats.org/officeDocument/2006/relationships/hyperlink" Target="https://hu.wikipedia.org/wiki/Neam%C8%9B_megye" TargetMode="External"/><Relationship Id="rId12" Type="http://schemas.openxmlformats.org/officeDocument/2006/relationships/hyperlink" Target="https://hu.wikipedia.org/w/index.php?title=Kis-Coh%C3%A1rd&amp;action=edit&amp;redlink=1" TargetMode="External"/><Relationship Id="rId17" Type="http://schemas.openxmlformats.org/officeDocument/2006/relationships/image" Target="../media/image78.jpg"/><Relationship Id="rId2" Type="http://schemas.openxmlformats.org/officeDocument/2006/relationships/image" Target="../media/image77.jpg"/><Relationship Id="rId16" Type="http://schemas.openxmlformats.org/officeDocument/2006/relationships/hyperlink" Target="https://hu.wikipedia.org/wiki/Kis-B%C3%A9k%C3%A1s-patak" TargetMode="External"/><Relationship Id="rId20" Type="http://schemas.openxmlformats.org/officeDocument/2006/relationships/image" Target="../media/image81.jp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hu.wikipedia.org/wiki/Erd%C3%A9ly" TargetMode="External"/><Relationship Id="rId11" Type="http://schemas.openxmlformats.org/officeDocument/2006/relationships/hyperlink" Target="https://hu.wikipedia.org/wiki/B%C3%A9k%C3%A1s-szoros_-_Nagyhagym%C3%A1s_Nemzeti_Park" TargetMode="External"/><Relationship Id="rId5" Type="http://schemas.openxmlformats.org/officeDocument/2006/relationships/hyperlink" Target="https://hu.wikipedia.org/wiki/Hagym%C3%A1s-hegys%C3%A9g" TargetMode="External"/><Relationship Id="rId15" Type="http://schemas.openxmlformats.org/officeDocument/2006/relationships/hyperlink" Target="https://hu.wikipedia.org/w/index.php?title=M%C3%A1ria-k%C5%91&amp;action=edit&amp;redlink=1" TargetMode="External"/><Relationship Id="rId10" Type="http://schemas.openxmlformats.org/officeDocument/2006/relationships/hyperlink" Target="https://hu.wikipedia.org/wiki/1971" TargetMode="External"/><Relationship Id="rId19" Type="http://schemas.openxmlformats.org/officeDocument/2006/relationships/image" Target="../media/image80.jpg"/><Relationship Id="rId4" Type="http://schemas.openxmlformats.org/officeDocument/2006/relationships/hyperlink" Target="https://hu.wikipedia.org/wiki/Szurdokv%C3%B6lgy" TargetMode="External"/><Relationship Id="rId9" Type="http://schemas.openxmlformats.org/officeDocument/2006/relationships/hyperlink" Target="https://hu.wikipedia.org/wiki/B%C3%A9k%C3%A1s-patak_(Rom%C3%A1nia)" TargetMode="External"/><Relationship Id="rId14" Type="http://schemas.openxmlformats.org/officeDocument/2006/relationships/hyperlink" Target="https://hu.wikipedia.org/wiki/Olt%C3%A1r-k%C5%91" TargetMode="External"/><Relationship Id="rId22" Type="http://schemas.openxmlformats.org/officeDocument/2006/relationships/image" Target="../media/image8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7.jpg"/><Relationship Id="rId4" Type="http://schemas.openxmlformats.org/officeDocument/2006/relationships/image" Target="../media/image86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G"/><Relationship Id="rId13" Type="http://schemas.openxmlformats.org/officeDocument/2006/relationships/image" Target="../media/image96.jpg"/><Relationship Id="rId3" Type="http://schemas.openxmlformats.org/officeDocument/2006/relationships/hyperlink" Target="https://hu.wikipedia.org/wiki/Segesv%C3%A1r" TargetMode="External"/><Relationship Id="rId7" Type="http://schemas.openxmlformats.org/officeDocument/2006/relationships/image" Target="../media/image90.jpg"/><Relationship Id="rId12" Type="http://schemas.openxmlformats.org/officeDocument/2006/relationships/image" Target="../media/image95.jpg"/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9.jpg"/><Relationship Id="rId11" Type="http://schemas.openxmlformats.org/officeDocument/2006/relationships/image" Target="../media/image94.jpg"/><Relationship Id="rId5" Type="http://schemas.openxmlformats.org/officeDocument/2006/relationships/hyperlink" Target="https://hu.wikipedia.org/wiki/Kir%C3%A1lyf%C3%B6ld" TargetMode="External"/><Relationship Id="rId10" Type="http://schemas.openxmlformats.org/officeDocument/2006/relationships/image" Target="../media/image93.jpg"/><Relationship Id="rId4" Type="http://schemas.openxmlformats.org/officeDocument/2006/relationships/hyperlink" Target="https://hu.wikipedia.org/wiki/Erd%C3%A9ly" TargetMode="External"/><Relationship Id="rId9" Type="http://schemas.openxmlformats.org/officeDocument/2006/relationships/image" Target="../media/image92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hu.wikipedia.org/wiki/Rom%C3%A1nia" TargetMode="External"/><Relationship Id="rId13" Type="http://schemas.openxmlformats.org/officeDocument/2006/relationships/hyperlink" Target="https://hu.wikipedia.org/wiki/Kereskedelem" TargetMode="External"/><Relationship Id="rId18" Type="http://schemas.openxmlformats.org/officeDocument/2006/relationships/hyperlink" Target="https://hu.wikipedia.org/wiki/Magyar_Auton%C3%B3m_Tartom%C3%A1ny" TargetMode="External"/><Relationship Id="rId26" Type="http://schemas.openxmlformats.org/officeDocument/2006/relationships/hyperlink" Target="https://hu.wikipedia.org/wiki/Barokk" TargetMode="External"/><Relationship Id="rId39" Type="http://schemas.openxmlformats.org/officeDocument/2006/relationships/hyperlink" Target="https://hu.wikipedia.org/wiki/M%C3%BAzeum" TargetMode="External"/><Relationship Id="rId3" Type="http://schemas.openxmlformats.org/officeDocument/2006/relationships/hyperlink" Target="https://hu.wikipedia.org/wiki/M%C3%A1sodik_vil%C3%A1gh%C3%A1bor%C3%BA" TargetMode="External"/><Relationship Id="rId21" Type="http://schemas.openxmlformats.org/officeDocument/2006/relationships/hyperlink" Target="https://hu.wikipedia.org/wiki/Erd%C3%A9ly" TargetMode="External"/><Relationship Id="rId34" Type="http://schemas.openxmlformats.org/officeDocument/2006/relationships/hyperlink" Target="https://hu.wikipedia.org/wiki/M%C5%B1eml%C3%A9k" TargetMode="External"/><Relationship Id="rId42" Type="http://schemas.openxmlformats.org/officeDocument/2006/relationships/hyperlink" Target="https://hu.wikipedia.org/wiki/Maros" TargetMode="External"/><Relationship Id="rId7" Type="http://schemas.openxmlformats.org/officeDocument/2006/relationships/hyperlink" Target="https://hu.wikipedia.org/wiki/Munic%C3%ADpium_(Rom%C3%A1nia)" TargetMode="External"/><Relationship Id="rId12" Type="http://schemas.openxmlformats.org/officeDocument/2006/relationships/hyperlink" Target="https://hu.wikipedia.org/wiki/Ipar" TargetMode="External"/><Relationship Id="rId17" Type="http://schemas.openxmlformats.org/officeDocument/2006/relationships/hyperlink" Target="https://hu.wikipedia.org/wiki/Maros-Torda_v%C3%A1rmegye" TargetMode="External"/><Relationship Id="rId25" Type="http://schemas.openxmlformats.org/officeDocument/2006/relationships/hyperlink" Target="https://hu.wikipedia.org/wiki/Belv%C3%A1ros_(Marosv%C3%A1s%C3%A1rhely)" TargetMode="External"/><Relationship Id="rId33" Type="http://schemas.openxmlformats.org/officeDocument/2006/relationships/hyperlink" Target="https://hu.wikipedia.org/wiki/V%C3%A1rtemplom_(Marosv%C3%A1s%C3%A1rhely)" TargetMode="External"/><Relationship Id="rId38" Type="http://schemas.openxmlformats.org/officeDocument/2006/relationships/hyperlink" Target="https://hu.wikipedia.org/wiki/Eklektika" TargetMode="External"/><Relationship Id="rId46" Type="http://schemas.openxmlformats.org/officeDocument/2006/relationships/image" Target="../media/image98.png"/><Relationship Id="rId2" Type="http://schemas.openxmlformats.org/officeDocument/2006/relationships/image" Target="../media/image97.png"/><Relationship Id="rId16" Type="http://schemas.openxmlformats.org/officeDocument/2006/relationships/hyperlink" Target="https://hu.wikipedia.org/wiki/Marossz%C3%A9k" TargetMode="External"/><Relationship Id="rId20" Type="http://schemas.openxmlformats.org/officeDocument/2006/relationships/hyperlink" Target="https://hu.wikipedia.org/wiki/Marosv%C3%A1s%C3%A1rhely#cite_note-4" TargetMode="External"/><Relationship Id="rId29" Type="http://schemas.openxmlformats.org/officeDocument/2006/relationships/hyperlink" Target="https://hu.wikipedia.org/wiki/Bar%C3%A1tok_temploma_(Marosv%C3%A1s%C3%A1rhely)" TargetMode="External"/><Relationship Id="rId41" Type="http://schemas.openxmlformats.org/officeDocument/2006/relationships/hyperlink" Target="https://hu.wikipedia.org/wiki/Mez%C5%91s%C3%A9g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hu.wikipedia.org/wiki/Latin_nyelv" TargetMode="External"/><Relationship Id="rId11" Type="http://schemas.openxmlformats.org/officeDocument/2006/relationships/hyperlink" Target="https://hu.wikipedia.org/wiki/Kult%C3%BAra" TargetMode="External"/><Relationship Id="rId24" Type="http://schemas.openxmlformats.org/officeDocument/2006/relationships/hyperlink" Target="https://hu.wikipedia.org/wiki/Marosv%C3%A1s%C3%A1rhely_l%C3%A1tnival%C3%B3inak_list%C3%A1ja" TargetMode="External"/><Relationship Id="rId32" Type="http://schemas.openxmlformats.org/officeDocument/2006/relationships/hyperlink" Target="https://hu.wikipedia.org/wiki/Marosv%C3%A1s%C3%A1rhelyi_v%C3%A1r" TargetMode="External"/><Relationship Id="rId37" Type="http://schemas.openxmlformats.org/officeDocument/2006/relationships/hyperlink" Target="https://hu.wikipedia.org/wiki/Neorenesz%C3%A1nsz" TargetMode="External"/><Relationship Id="rId40" Type="http://schemas.openxmlformats.org/officeDocument/2006/relationships/hyperlink" Target="https://hu.wikipedia.org/wiki/Gal%C3%A9ria_(k%C3%A9pz%C5%91m%C5%B1v%C3%A9szet)" TargetMode="External"/><Relationship Id="rId45" Type="http://schemas.openxmlformats.org/officeDocument/2006/relationships/hyperlink" Target="https://hu.wikipedia.org/wiki/Marosv%C3%A1s%C3%A1rhelyi_%C3%A1llatkert" TargetMode="External"/><Relationship Id="rId5" Type="http://schemas.openxmlformats.org/officeDocument/2006/relationships/hyperlink" Target="https://hu.wikipedia.org/wiki/Erd%C3%A9lyi_sz%C3%A1sz_nyelv" TargetMode="External"/><Relationship Id="rId15" Type="http://schemas.openxmlformats.org/officeDocument/2006/relationships/hyperlink" Target="https://hu.wikipedia.org/wiki/Oktat%C3%A1s" TargetMode="External"/><Relationship Id="rId23" Type="http://schemas.openxmlformats.org/officeDocument/2006/relationships/hyperlink" Target="https://hu.wikipedia.org/wiki/Kolozsv%C3%A1r" TargetMode="External"/><Relationship Id="rId28" Type="http://schemas.openxmlformats.org/officeDocument/2006/relationships/hyperlink" Target="https://hu.wikipedia.org/wiki/Keresztel%C5%91_Szent_J%C3%A1nos-templom_(Marosv%C3%A1s%C3%A1rhely)" TargetMode="External"/><Relationship Id="rId36" Type="http://schemas.openxmlformats.org/officeDocument/2006/relationships/hyperlink" Target="https://hu.wikipedia.org/wiki/Klasszicizmus" TargetMode="External"/><Relationship Id="rId10" Type="http://schemas.openxmlformats.org/officeDocument/2006/relationships/hyperlink" Target="https://hu.wikipedia.org/wiki/Sz%C3%A9kelyek" TargetMode="External"/><Relationship Id="rId19" Type="http://schemas.openxmlformats.org/officeDocument/2006/relationships/hyperlink" Target="https://hu.wikipedia.org/wiki/Marosv%C3%A1s%C3%A1rhely_Metropolisz%C3%B6vezet" TargetMode="External"/><Relationship Id="rId31" Type="http://schemas.openxmlformats.org/officeDocument/2006/relationships/hyperlink" Target="https://hu.wikipedia.org/wiki/Kult%C3%BArpalota_(Marosv%C3%A1s%C3%A1rhely)" TargetMode="External"/><Relationship Id="rId44" Type="http://schemas.openxmlformats.org/officeDocument/2006/relationships/hyperlink" Target="https://hu.wikipedia.org/wiki/Somostet%C5%91" TargetMode="External"/><Relationship Id="rId4" Type="http://schemas.openxmlformats.org/officeDocument/2006/relationships/hyperlink" Target="https://hu.wikipedia.org/wiki/N%C3%A9met_nyelv" TargetMode="External"/><Relationship Id="rId9" Type="http://schemas.openxmlformats.org/officeDocument/2006/relationships/hyperlink" Target="https://hu.wikipedia.org/wiki/Maros_megye" TargetMode="External"/><Relationship Id="rId14" Type="http://schemas.openxmlformats.org/officeDocument/2006/relationships/hyperlink" Target="https://hu.wikipedia.org/wiki/K%C3%B6zleked%C3%A9s" TargetMode="External"/><Relationship Id="rId22" Type="http://schemas.openxmlformats.org/officeDocument/2006/relationships/hyperlink" Target="https://hu.wikipedia.org/wiki/Magyarok" TargetMode="External"/><Relationship Id="rId27" Type="http://schemas.openxmlformats.org/officeDocument/2006/relationships/hyperlink" Target="https://hu.wikipedia.org/wiki/Szecesszi%C3%B3" TargetMode="External"/><Relationship Id="rId30" Type="http://schemas.openxmlformats.org/officeDocument/2006/relationships/hyperlink" Target="https://hu.wikipedia.org/wiki/K%C3%B6zigazgat%C3%A1si_Palota_(Marosv%C3%A1s%C3%A1rhely)" TargetMode="External"/><Relationship Id="rId35" Type="http://schemas.openxmlformats.org/officeDocument/2006/relationships/hyperlink" Target="https://hu.wikipedia.org/wiki/Templom" TargetMode="External"/><Relationship Id="rId43" Type="http://schemas.openxmlformats.org/officeDocument/2006/relationships/hyperlink" Target="https://hu.wikipedia.org/wiki/Ny%C3%A1r%C3%A1d_(foly%C3%B3)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jpg"/><Relationship Id="rId18" Type="http://schemas.openxmlformats.org/officeDocument/2006/relationships/image" Target="../media/image19.jpg"/><Relationship Id="rId3" Type="http://schemas.openxmlformats.org/officeDocument/2006/relationships/hyperlink" Target="https://hu.wikipedia.org/wiki/Erd%C3%A9ly" TargetMode="External"/><Relationship Id="rId7" Type="http://schemas.openxmlformats.org/officeDocument/2006/relationships/hyperlink" Target="https://hu.wikipedia.org/wiki/Unitarianizmus" TargetMode="External"/><Relationship Id="rId12" Type="http://schemas.openxmlformats.org/officeDocument/2006/relationships/image" Target="../media/image13.jpg"/><Relationship Id="rId17" Type="http://schemas.openxmlformats.org/officeDocument/2006/relationships/image" Target="../media/image18.jpg"/><Relationship Id="rId2" Type="http://schemas.openxmlformats.org/officeDocument/2006/relationships/image" Target="../media/image8.png"/><Relationship Id="rId16" Type="http://schemas.openxmlformats.org/officeDocument/2006/relationships/image" Target="../media/image17.jp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hu.wikipedia.org/wiki/Bocskai_Istv%C3%A1n" TargetMode="External"/><Relationship Id="rId11" Type="http://schemas.openxmlformats.org/officeDocument/2006/relationships/image" Target="../media/image12.jpg"/><Relationship Id="rId5" Type="http://schemas.openxmlformats.org/officeDocument/2006/relationships/hyperlink" Target="https://hu.wikipedia.org/wiki/I._M%C3%A1ty%C3%A1s_magyar_kir%C3%A1ly" TargetMode="External"/><Relationship Id="rId15" Type="http://schemas.openxmlformats.org/officeDocument/2006/relationships/image" Target="../media/image16.jpg"/><Relationship Id="rId10" Type="http://schemas.openxmlformats.org/officeDocument/2006/relationships/image" Target="../media/image11.jpg"/><Relationship Id="rId4" Type="http://schemas.openxmlformats.org/officeDocument/2006/relationships/hyperlink" Target="https://hu.wikipedia.org/wiki/Erd%C3%A9lyi_Fejedelems%C3%A9g" TargetMode="External"/><Relationship Id="rId9" Type="http://schemas.openxmlformats.org/officeDocument/2006/relationships/image" Target="../media/image10.jpg"/><Relationship Id="rId1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Relationship Id="rId9" Type="http://schemas.openxmlformats.org/officeDocument/2006/relationships/image" Target="../media/image2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hu.wikipedia.org/w/index.php?title=S%C3%B3karszt&amp;action=edit&amp;redlink=1" TargetMode="External"/><Relationship Id="rId13" Type="http://schemas.openxmlformats.org/officeDocument/2006/relationships/hyperlink" Target="https://hu.wikipedia.org/wiki/S%C3%B3" TargetMode="External"/><Relationship Id="rId18" Type="http://schemas.openxmlformats.org/officeDocument/2006/relationships/hyperlink" Target="https://hu.wikipedia.org/wiki/Reuma" TargetMode="External"/><Relationship Id="rId3" Type="http://schemas.openxmlformats.org/officeDocument/2006/relationships/hyperlink" Target="https://hu.wikipedia.org/wiki/Rom%C3%A1n_nyelv" TargetMode="External"/><Relationship Id="rId21" Type="http://schemas.openxmlformats.org/officeDocument/2006/relationships/image" Target="../media/image30.jpg"/><Relationship Id="rId7" Type="http://schemas.openxmlformats.org/officeDocument/2006/relationships/hyperlink" Target="https://hu.wikipedia.org/wiki/Szov%C3%A1ta" TargetMode="External"/><Relationship Id="rId12" Type="http://schemas.openxmlformats.org/officeDocument/2006/relationships/hyperlink" Target="https://hu.wikipedia.org/wiki/Medvef%C3%A9l%C3%A9k" TargetMode="External"/><Relationship Id="rId17" Type="http://schemas.openxmlformats.org/officeDocument/2006/relationships/hyperlink" Target="https://hu.wikipedia.org/wiki/Medd%C5%91s%C3%A9g" TargetMode="External"/><Relationship Id="rId2" Type="http://schemas.openxmlformats.org/officeDocument/2006/relationships/image" Target="../media/image28.jpg"/><Relationship Id="rId16" Type="http://schemas.openxmlformats.org/officeDocument/2006/relationships/hyperlink" Target="https://hu.wikipedia.org/wiki/%C2%B0C" TargetMode="External"/><Relationship Id="rId20" Type="http://schemas.openxmlformats.org/officeDocument/2006/relationships/image" Target="../media/image29.jp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hu.wikipedia.org/wiki/Maros_megye" TargetMode="External"/><Relationship Id="rId11" Type="http://schemas.openxmlformats.org/officeDocument/2006/relationships/hyperlink" Target="https://hu.wikipedia.org/wiki/1875" TargetMode="External"/><Relationship Id="rId5" Type="http://schemas.openxmlformats.org/officeDocument/2006/relationships/hyperlink" Target="https://hu.wikipedia.org/wiki/Erd%C3%A9ly" TargetMode="External"/><Relationship Id="rId15" Type="http://schemas.openxmlformats.org/officeDocument/2006/relationships/hyperlink" Target="https://hu.wikipedia.org/wiki/Liter" TargetMode="External"/><Relationship Id="rId23" Type="http://schemas.openxmlformats.org/officeDocument/2006/relationships/image" Target="../media/image32.jpg"/><Relationship Id="rId10" Type="http://schemas.openxmlformats.org/officeDocument/2006/relationships/hyperlink" Target="https://hu.wikipedia.org/wiki/T%C3%B3" TargetMode="External"/><Relationship Id="rId19" Type="http://schemas.openxmlformats.org/officeDocument/2006/relationships/hyperlink" Target="https://hu.wikipedia.org/wiki/Gyullad%C3%A1s" TargetMode="External"/><Relationship Id="rId4" Type="http://schemas.openxmlformats.org/officeDocument/2006/relationships/hyperlink" Target="https://hu.wikipedia.org/wiki/Rom%C3%A1nia" TargetMode="External"/><Relationship Id="rId9" Type="http://schemas.openxmlformats.org/officeDocument/2006/relationships/hyperlink" Target="https://hu.wikipedia.org/wiki/Heliotermia" TargetMode="External"/><Relationship Id="rId14" Type="http://schemas.openxmlformats.org/officeDocument/2006/relationships/hyperlink" Target="https://hu.wikipedia.org/wiki/Gramm" TargetMode="External"/><Relationship Id="rId22" Type="http://schemas.openxmlformats.org/officeDocument/2006/relationships/image" Target="../media/image3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hyperlink" Target="https://hu.wikipedia.org/wiki/Parajd" TargetMode="External"/><Relationship Id="rId7" Type="http://schemas.openxmlformats.org/officeDocument/2006/relationships/image" Target="../media/image36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jpg"/><Relationship Id="rId5" Type="http://schemas.openxmlformats.org/officeDocument/2006/relationships/image" Target="../media/image34.jpeg"/><Relationship Id="rId10" Type="http://schemas.openxmlformats.org/officeDocument/2006/relationships/image" Target="../media/image39.jpg"/><Relationship Id="rId4" Type="http://schemas.openxmlformats.org/officeDocument/2006/relationships/hyperlink" Target="https://hu.wikipedia.org/wiki/S%C3%B3vid%C3%A9k" TargetMode="External"/><Relationship Id="rId9" Type="http://schemas.openxmlformats.org/officeDocument/2006/relationships/image" Target="../media/image38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13" Type="http://schemas.openxmlformats.org/officeDocument/2006/relationships/image" Target="../media/image46.jpg"/><Relationship Id="rId3" Type="http://schemas.openxmlformats.org/officeDocument/2006/relationships/hyperlink" Target="https://hu.wikipedia.org/wiki/Rom%C3%A1n_nyelv" TargetMode="External"/><Relationship Id="rId7" Type="http://schemas.openxmlformats.org/officeDocument/2006/relationships/hyperlink" Target="https://hu.wikipedia.org/wiki/S%C3%B3vid%C3%A9k" TargetMode="External"/><Relationship Id="rId12" Type="http://schemas.openxmlformats.org/officeDocument/2006/relationships/image" Target="../media/image45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hu.wikipedia.org/wiki/K%C3%B6zs%C3%A9g" TargetMode="External"/><Relationship Id="rId11" Type="http://schemas.openxmlformats.org/officeDocument/2006/relationships/image" Target="../media/image44.jpg"/><Relationship Id="rId5" Type="http://schemas.openxmlformats.org/officeDocument/2006/relationships/hyperlink" Target="https://hu.wikipedia.org/wiki/Hargita_megye" TargetMode="External"/><Relationship Id="rId10" Type="http://schemas.openxmlformats.org/officeDocument/2006/relationships/image" Target="../media/image43.jpg"/><Relationship Id="rId4" Type="http://schemas.openxmlformats.org/officeDocument/2006/relationships/hyperlink" Target="https://hu.wikipedia.org/wiki/Rom%C3%A1nia" TargetMode="External"/><Relationship Id="rId9" Type="http://schemas.openxmlformats.org/officeDocument/2006/relationships/image" Target="../media/image42.jpg"/><Relationship Id="rId14" Type="http://schemas.openxmlformats.org/officeDocument/2006/relationships/image" Target="../media/image4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hu.wikipedia.org/wiki/Cs%C3%ADksomly%C3%B3i_g%C3%B3tikus_templom" TargetMode="External"/><Relationship Id="rId3" Type="http://schemas.openxmlformats.org/officeDocument/2006/relationships/image" Target="../media/image51.JPG"/><Relationship Id="rId7" Type="http://schemas.openxmlformats.org/officeDocument/2006/relationships/hyperlink" Target="https://hu.wikipedia.org/wiki/1448" TargetMode="External"/><Relationship Id="rId12" Type="http://schemas.openxmlformats.org/officeDocument/2006/relationships/hyperlink" Target="https://hu.wikipedia.org/wiki/T%C3%B6r%C3%B6k_h%C3%B3dolts%C3%A1g" TargetMode="External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u.wikipedia.org/wiki/1442" TargetMode="External"/><Relationship Id="rId11" Type="http://schemas.openxmlformats.org/officeDocument/2006/relationships/hyperlink" Target="https://hu.wikipedia.org/wiki/Hunyadi_J%C3%A1nos" TargetMode="External"/><Relationship Id="rId5" Type="http://schemas.openxmlformats.org/officeDocument/2006/relationships/hyperlink" Target="https://hu.wikipedia.org/wiki/Ferences_rend" TargetMode="External"/><Relationship Id="rId10" Type="http://schemas.openxmlformats.org/officeDocument/2006/relationships/hyperlink" Target="https://hu.wikipedia.org/wiki/Cs%C3%ADksomly%C3%B3i_kegytemplom_%C3%A9s_kolostor#cite_note-1" TargetMode="External"/><Relationship Id="rId4" Type="http://schemas.openxmlformats.org/officeDocument/2006/relationships/hyperlink" Target="https://hu.wikipedia.org/wiki/15._sz%C3%A1zad" TargetMode="External"/><Relationship Id="rId9" Type="http://schemas.openxmlformats.org/officeDocument/2006/relationships/hyperlink" Target="https://hu.wikipedia.org/wiki/G%C3%B3tik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Pándi diákok kirándulása erdélyi emlékek </a:t>
            </a:r>
            <a:r>
              <a:rPr lang="hu-HU" b="1" dirty="0" smtClean="0"/>
              <a:t>nyomában 2023. április 18-21.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6"/>
            <a:r>
              <a:rPr lang="hu-HU" b="1" dirty="0"/>
              <a:t>HAT-KP-1-2022/1-000760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958" y="2532110"/>
            <a:ext cx="6845348" cy="419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428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141893" y="1"/>
            <a:ext cx="691783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A </a:t>
            </a:r>
            <a:r>
              <a:rPr lang="hu-HU" dirty="0" smtClean="0">
                <a:hlinkClick r:id="rId2" tooltip="Csíksomlyói kegytemplom és kolostor"/>
              </a:rPr>
              <a:t>csíksomlyói kegytemplom</a:t>
            </a:r>
            <a:r>
              <a:rPr lang="hu-HU" dirty="0" smtClean="0"/>
              <a:t> legértékesebb tárgya a főoltár mögött őrzött Mária-szobor. A </a:t>
            </a:r>
            <a:r>
              <a:rPr lang="hu-HU" dirty="0" smtClean="0">
                <a:hlinkClick r:id="rId3" tooltip="16. század"/>
              </a:rPr>
              <a:t>16. század</a:t>
            </a:r>
            <a:r>
              <a:rPr lang="hu-HU" dirty="0" smtClean="0"/>
              <a:t> elején, (</a:t>
            </a:r>
            <a:r>
              <a:rPr lang="hu-HU" dirty="0" smtClean="0">
                <a:hlinkClick r:id="rId4" tooltip="1510"/>
              </a:rPr>
              <a:t>1510</a:t>
            </a:r>
            <a:r>
              <a:rPr lang="hu-HU" dirty="0" smtClean="0"/>
              <a:t>-</a:t>
            </a:r>
            <a:r>
              <a:rPr lang="hu-HU" dirty="0" smtClean="0">
                <a:hlinkClick r:id="rId5" tooltip="1515"/>
              </a:rPr>
              <a:t>1515</a:t>
            </a:r>
            <a:r>
              <a:rPr lang="hu-HU" dirty="0" smtClean="0"/>
              <a:t>) között hársfából készült. Magassága 2,27 méter, alkotója ismeretlen. A </a:t>
            </a:r>
            <a:r>
              <a:rPr lang="hu-HU" dirty="0" smtClean="0">
                <a:hlinkClick r:id="rId6" tooltip="Napba öltözött asszony (a lap nem létezik)"/>
              </a:rPr>
              <a:t>Napba öltözött asszonyt</a:t>
            </a:r>
            <a:r>
              <a:rPr lang="hu-HU" dirty="0" smtClean="0"/>
              <a:t> ábrázolja, akinek lába alatt a Hold, feje körül tizenkét csillagból álló </a:t>
            </a:r>
            <a:r>
              <a:rPr lang="hu-HU" dirty="0" smtClean="0">
                <a:hlinkClick r:id="rId7" tooltip="Koszorú (virágfüzér)"/>
              </a:rPr>
              <a:t>koszorú</a:t>
            </a:r>
            <a:r>
              <a:rPr lang="hu-HU" dirty="0" smtClean="0"/>
              <a:t> látható. Királynőként a fején korona, jobb kezében jogar, bal karján a szintén koronás kis </a:t>
            </a:r>
            <a:r>
              <a:rPr lang="hu-HU" dirty="0" smtClean="0">
                <a:hlinkClick r:id="rId8" tooltip="Jézus"/>
              </a:rPr>
              <a:t>Jézus</a:t>
            </a:r>
            <a:r>
              <a:rPr lang="hu-HU" dirty="0" smtClean="0"/>
              <a:t>. </a:t>
            </a:r>
          </a:p>
          <a:p>
            <a:r>
              <a:rPr lang="hu-HU" dirty="0" smtClean="0"/>
              <a:t>A templomot a Mária-szobor tette híressé; neki köszönhető a hitélet itteni felvirágzása. A századok során a kegyszoborral sok csoda történt, a Szűzanya körül szövődő legendák által került az érdeklődés középpontjába a kegyhely. A festett faszobrot a középkori </a:t>
            </a:r>
            <a:r>
              <a:rPr lang="hu-HU" dirty="0" smtClean="0">
                <a:hlinkClick r:id="rId9" tooltip="Székelyföld"/>
              </a:rPr>
              <a:t>székelyföldi</a:t>
            </a:r>
            <a:r>
              <a:rPr lang="hu-HU" dirty="0" smtClean="0"/>
              <a:t> szobrászművészet remekeként tartják számon a művészettörténetben. 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1893" cy="677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879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 smtClean="0"/>
              <a:t>Szejkefürdő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b="1" dirty="0" err="1" smtClean="0"/>
              <a:t>Szejkefürdő</a:t>
            </a:r>
            <a:r>
              <a:rPr lang="hu-HU" sz="2000" dirty="0" smtClean="0"/>
              <a:t>: Székelyudvarhelytől pár kilométerre található. Legfontosabb látnivalója, a legnagyobb székelyként emlegetett </a:t>
            </a:r>
            <a:r>
              <a:rPr lang="hu-HU" sz="2000" b="1" dirty="0" smtClean="0"/>
              <a:t>Orbán Balázs</a:t>
            </a:r>
            <a:r>
              <a:rPr lang="hu-HU" sz="2000" dirty="0" smtClean="0"/>
              <a:t> síremléke. A legnagyobb székelyt végakarata szerint az egykori birtokon, a </a:t>
            </a:r>
            <a:r>
              <a:rPr lang="hu-HU" sz="2000" b="1" dirty="0" err="1" smtClean="0"/>
              <a:t>szejkefürdői</a:t>
            </a:r>
            <a:r>
              <a:rPr lang="hu-HU" sz="2000" dirty="0" smtClean="0"/>
              <a:t> domboldalban helyezték örök nyugalomra.</a:t>
            </a:r>
          </a:p>
          <a:p>
            <a:r>
              <a:rPr lang="hu-HU" sz="2000" dirty="0" smtClean="0"/>
              <a:t>Orbán Balázs (1829-1890) a legnagyobb székely, író, történész, etnográfus, publicista és közéleti személyiség sírhelye és emlékműve a borvízoldalban van.</a:t>
            </a:r>
            <a:br>
              <a:rPr lang="hu-HU" sz="2000" dirty="0" smtClean="0"/>
            </a:br>
            <a:r>
              <a:rPr lang="hu-HU" sz="2000" dirty="0" smtClean="0"/>
              <a:t>Az </a:t>
            </a:r>
            <a:r>
              <a:rPr lang="hu-HU" sz="2000" dirty="0" err="1" smtClean="0"/>
              <a:t>emlékműhöz</a:t>
            </a:r>
            <a:r>
              <a:rPr lang="hu-HU" sz="2000" dirty="0" smtClean="0"/>
              <a:t> vezető ösvény érdekessége, hogy 14 darab felállított </a:t>
            </a:r>
            <a:r>
              <a:rPr lang="hu-HU" sz="2000" dirty="0" err="1" smtClean="0"/>
              <a:t>székelykapu</a:t>
            </a:r>
            <a:r>
              <a:rPr lang="hu-HU" sz="2000" dirty="0" smtClean="0"/>
              <a:t> alatt sétálva juthatunk el az Orbán Balázs síremlékhez.</a:t>
            </a:r>
          </a:p>
          <a:p>
            <a:endParaRPr lang="hu-HU" sz="2000" dirty="0" smtClean="0"/>
          </a:p>
          <a:p>
            <a:endParaRPr lang="hu-HU" dirty="0" smtClean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3907766"/>
            <a:ext cx="4292360" cy="295023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271" y="3907766"/>
            <a:ext cx="5216824" cy="295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827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Románia - Erdély - Székelyudvarhely - Hargita megye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127" y="543733"/>
            <a:ext cx="3143250" cy="2362200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hu-HU" b="1" dirty="0" smtClean="0">
                <a:effectLst/>
              </a:rPr>
              <a:t>Székelyudvarhely (</a:t>
            </a:r>
            <a:r>
              <a:rPr lang="hu-HU" b="1" dirty="0" err="1" smtClean="0">
                <a:effectLst/>
              </a:rPr>
              <a:t>Odorheiu</a:t>
            </a:r>
            <a:r>
              <a:rPr lang="hu-HU" b="1" dirty="0" smtClean="0">
                <a:effectLst/>
              </a:rPr>
              <a:t> </a:t>
            </a:r>
            <a:r>
              <a:rPr lang="hu-HU" b="1" dirty="0" err="1" smtClean="0">
                <a:effectLst/>
              </a:rPr>
              <a:t>Secuiesc</a:t>
            </a:r>
            <a:r>
              <a:rPr lang="hu-HU" b="1" dirty="0" smtClean="0">
                <a:effectLst/>
              </a:rPr>
              <a:t>)</a:t>
            </a:r>
            <a:r>
              <a:rPr lang="hu-HU" dirty="0" smtClean="0">
                <a:effectLst/>
              </a:rPr>
              <a:t> megyei jogú város Romániában Hargita megyében.</a:t>
            </a:r>
            <a:endParaRPr lang="hu-HU" dirty="0" smtClean="0"/>
          </a:p>
          <a:p>
            <a:r>
              <a:rPr lang="hu-HU" dirty="0" smtClean="0">
                <a:effectLst/>
              </a:rPr>
              <a:t>Az Udvarhelyi-medence gazdasági és művelődési központja.</a:t>
            </a:r>
          </a:p>
          <a:p>
            <a:r>
              <a:rPr lang="hu-HU" dirty="0" smtClean="0">
                <a:effectLst/>
              </a:rPr>
              <a:t>Székelyföld történelmi társadalom- és művelődéstörténetének legjelentősebb központja, s évszázados hagyományokra visszatekintő székhelye.</a:t>
            </a:r>
          </a:p>
          <a:p>
            <a:r>
              <a:rPr lang="hu-HU" dirty="0" smtClean="0">
                <a:effectLst/>
              </a:rPr>
              <a:t>Az Udvarhelyi-medence egyik legkorábbi települése.</a:t>
            </a:r>
          </a:p>
          <a:p>
            <a:r>
              <a:rPr lang="hu-HU" dirty="0" smtClean="0">
                <a:effectLst/>
              </a:rPr>
              <a:t>Székelyföld és a székely székek központja évszázadokon keresztül.</a:t>
            </a:r>
          </a:p>
          <a:p>
            <a:r>
              <a:rPr lang="hu-HU" dirty="0" smtClean="0">
                <a:effectLst/>
              </a:rPr>
              <a:t>Székelyudvarhely, a 660 éves kisváros, az Erdélyi-medence keleti-délkeleti peremövében, a Küküllő-dombvidék keleti szegélyén, a Nagy-Küküllő folyó felső szakasza mentén fekszik.</a:t>
            </a:r>
          </a:p>
          <a:p>
            <a:r>
              <a:rPr lang="hu-HU" dirty="0" smtClean="0">
                <a:effectLst/>
              </a:rPr>
              <a:t>A város jelentősebb egyházi és világi épületei 200-300 éves múltra tekintenek vissza.</a:t>
            </a:r>
          </a:p>
          <a:p>
            <a:r>
              <a:rPr lang="hu-HU" dirty="0" smtClean="0">
                <a:effectLst/>
              </a:rPr>
              <a:t>A </a:t>
            </a:r>
            <a:r>
              <a:rPr lang="hu-HU" dirty="0" err="1" smtClean="0">
                <a:effectLst/>
              </a:rPr>
              <a:t>Budvár</a:t>
            </a:r>
            <a:r>
              <a:rPr lang="hu-HU" dirty="0" smtClean="0">
                <a:effectLst/>
              </a:rPr>
              <a:t> és a Székelytámadt vár (Csonkavár) ugyan régebbi, de többnyire átalakított, módosított formában maradtak ránk.</a:t>
            </a:r>
          </a:p>
          <a:p>
            <a:r>
              <a:rPr lang="hu-HU" dirty="0" smtClean="0">
                <a:effectLst/>
              </a:rPr>
              <a:t>Az idők folyamán téglalap alakúvá formálódott Főtér és közvetlen környéke alkotja a Belvárost.</a:t>
            </a:r>
          </a:p>
          <a:p>
            <a:r>
              <a:rPr lang="hu-HU" dirty="0" smtClean="0">
                <a:effectLst/>
              </a:rPr>
              <a:t>Főtere a három főút és néhány utca összefutó öble.</a:t>
            </a:r>
          </a:p>
          <a:p>
            <a:r>
              <a:rPr lang="hu-HU" dirty="0" smtClean="0">
                <a:effectLst/>
              </a:rPr>
              <a:t>Műemlékei, műemlék jellegű épületei és épülettömbjei a Főtéren összpontosulnak: az Ó-város lényege sűrűsödik ott.</a:t>
            </a:r>
          </a:p>
          <a:p>
            <a:r>
              <a:rPr lang="hu-HU" dirty="0" smtClean="0">
                <a:effectLst/>
              </a:rPr>
              <a:t>A környék a </a:t>
            </a:r>
            <a:r>
              <a:rPr lang="hu-HU" dirty="0" err="1" smtClean="0">
                <a:effectLst/>
              </a:rPr>
              <a:t>népmuvészetek</a:t>
            </a:r>
            <a:r>
              <a:rPr lang="hu-HU" dirty="0" smtClean="0">
                <a:effectLst/>
              </a:rPr>
              <a:t>, hagyományok és szokások egy kiapadhatatlan kincsesbányája.</a:t>
            </a:r>
          </a:p>
          <a:p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75" y="2533650"/>
            <a:ext cx="2381250" cy="17907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881" y="2533650"/>
            <a:ext cx="2381250" cy="179070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75" y="4324350"/>
            <a:ext cx="2381250" cy="238125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266" y="2533650"/>
            <a:ext cx="2381250" cy="179070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25" y="4388328"/>
            <a:ext cx="2381250" cy="2317271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266" y="4324350"/>
            <a:ext cx="2381250" cy="2381250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375" y="361472"/>
            <a:ext cx="3175000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679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effectLst/>
              </a:rPr>
              <a:t>Gyergyószentmiklós</a:t>
            </a:r>
            <a:br>
              <a:rPr lang="hu-HU" b="1" dirty="0" smtClean="0">
                <a:effectLst/>
              </a:rPr>
            </a:b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206" y="136086"/>
            <a:ext cx="5476185" cy="1364909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hu-HU" b="1" dirty="0" smtClean="0"/>
              <a:t>Gyergyószentmiklós</a:t>
            </a:r>
            <a:r>
              <a:rPr lang="hu-HU" dirty="0" smtClean="0"/>
              <a:t> (</a:t>
            </a:r>
            <a:r>
              <a:rPr lang="hu-HU" dirty="0" smtClean="0">
                <a:hlinkClick r:id="rId3" tooltip="Román nyelv"/>
              </a:rPr>
              <a:t>románul</a:t>
            </a:r>
            <a:r>
              <a:rPr lang="hu-HU" dirty="0" smtClean="0"/>
              <a:t>: </a:t>
            </a:r>
            <a:r>
              <a:rPr lang="hu-HU" i="1" dirty="0" err="1" smtClean="0"/>
              <a:t>Gheorgheni</a:t>
            </a:r>
            <a:r>
              <a:rPr lang="hu-HU" dirty="0" smtClean="0"/>
              <a:t>, </a:t>
            </a:r>
            <a:r>
              <a:rPr lang="hu-HU" dirty="0" smtClean="0">
                <a:hlinkClick r:id="rId4" tooltip="Német nyelv"/>
              </a:rPr>
              <a:t>németül</a:t>
            </a:r>
            <a:r>
              <a:rPr lang="hu-HU" dirty="0" smtClean="0"/>
              <a:t>: </a:t>
            </a:r>
            <a:r>
              <a:rPr lang="hu-HU" i="1" dirty="0" err="1" smtClean="0"/>
              <a:t>Niklasmarkt</a:t>
            </a:r>
            <a:r>
              <a:rPr lang="hu-HU" dirty="0" smtClean="0"/>
              <a:t>) város </a:t>
            </a:r>
            <a:r>
              <a:rPr lang="hu-HU" dirty="0" smtClean="0">
                <a:hlinkClick r:id="rId5" tooltip="Románia"/>
              </a:rPr>
              <a:t>Romániában</a:t>
            </a:r>
            <a:r>
              <a:rPr lang="hu-HU" dirty="0" smtClean="0"/>
              <a:t>; </a:t>
            </a:r>
            <a:r>
              <a:rPr lang="hu-HU" dirty="0" smtClean="0">
                <a:hlinkClick r:id="rId6" tooltip="Hargita megye"/>
              </a:rPr>
              <a:t>Hargita megye</a:t>
            </a:r>
            <a:r>
              <a:rPr lang="hu-HU" dirty="0" smtClean="0"/>
              <a:t> harmadik legnépesebb városa, az egykori </a:t>
            </a:r>
            <a:r>
              <a:rPr lang="hu-HU" dirty="0" err="1" smtClean="0">
                <a:hlinkClick r:id="rId7" tooltip="Gyergyószék"/>
              </a:rPr>
              <a:t>Gyergyószék</a:t>
            </a:r>
            <a:r>
              <a:rPr lang="hu-HU" dirty="0" smtClean="0"/>
              <a:t> központja. A várost északkelet-kelet felől </a:t>
            </a:r>
            <a:r>
              <a:rPr lang="hu-HU" dirty="0" err="1" smtClean="0">
                <a:hlinkClick r:id="rId8" tooltip="Neamț megye"/>
              </a:rPr>
              <a:t>Neamț</a:t>
            </a:r>
            <a:r>
              <a:rPr lang="hu-HU" dirty="0" smtClean="0">
                <a:hlinkClick r:id="rId8" tooltip="Neamț megye"/>
              </a:rPr>
              <a:t> megye</a:t>
            </a:r>
            <a:r>
              <a:rPr lang="hu-HU" dirty="0" smtClean="0"/>
              <a:t>, délkelet felől </a:t>
            </a:r>
            <a:r>
              <a:rPr lang="hu-HU" dirty="0" err="1" smtClean="0">
                <a:hlinkClick r:id="rId9" tooltip="Balánbánya"/>
              </a:rPr>
              <a:t>Balánbánya</a:t>
            </a:r>
            <a:r>
              <a:rPr lang="hu-HU" dirty="0" smtClean="0"/>
              <a:t>, déli, nyugati és északi irányból pedig </a:t>
            </a:r>
            <a:r>
              <a:rPr lang="hu-HU" dirty="0" err="1" smtClean="0">
                <a:hlinkClick r:id="rId10" tooltip="Gyergyóújfalu"/>
              </a:rPr>
              <a:t>Gyergyóújfalu</a:t>
            </a:r>
            <a:r>
              <a:rPr lang="hu-HU" dirty="0" smtClean="0"/>
              <a:t>, </a:t>
            </a:r>
            <a:r>
              <a:rPr lang="hu-HU" dirty="0" err="1" smtClean="0">
                <a:hlinkClick r:id="rId11" tooltip="Gyergyócsomafalva"/>
              </a:rPr>
              <a:t>Gyergyócsomafalva</a:t>
            </a:r>
            <a:r>
              <a:rPr lang="hu-HU" dirty="0" smtClean="0"/>
              <a:t>, </a:t>
            </a:r>
            <a:r>
              <a:rPr lang="hu-HU" dirty="0" err="1" smtClean="0">
                <a:hlinkClick r:id="rId12" tooltip="Gyergyóalfalu"/>
              </a:rPr>
              <a:t>Gyergyóalfalu</a:t>
            </a:r>
            <a:r>
              <a:rPr lang="hu-HU" dirty="0" smtClean="0"/>
              <a:t> és </a:t>
            </a:r>
            <a:r>
              <a:rPr lang="hu-HU" dirty="0" err="1" smtClean="0">
                <a:hlinkClick r:id="rId13" tooltip="Gyergyószárhegy"/>
              </a:rPr>
              <a:t>Gyergyószárhegy</a:t>
            </a:r>
            <a:r>
              <a:rPr lang="hu-HU" dirty="0" smtClean="0"/>
              <a:t> határolja. </a:t>
            </a:r>
          </a:p>
          <a:p>
            <a:r>
              <a:rPr lang="hu-HU" dirty="0" smtClean="0"/>
              <a:t>A helység írásos dokumentumok szerint 1332-ben már áll. Az első település a </a:t>
            </a:r>
            <a:r>
              <a:rPr lang="hu-HU" dirty="0" err="1" smtClean="0"/>
              <a:t>Békény-lokán</a:t>
            </a:r>
            <a:r>
              <a:rPr lang="hu-HU" dirty="0" smtClean="0"/>
              <a:t> volt, de a </a:t>
            </a:r>
            <a:r>
              <a:rPr lang="hu-HU" dirty="0" err="1" smtClean="0"/>
              <a:t>Magasbükk</a:t>
            </a:r>
            <a:r>
              <a:rPr lang="hu-HU" dirty="0" smtClean="0"/>
              <a:t> alatti teraszon is kerültek elő bronzkori leletek, amelyek arról vallanak, hogy e vidéket már 3000 évvel ezelőtt is lakták. Az 1562-es nagy székely felkelés után Gyergyószentmiklós lakosainak </a:t>
            </a:r>
            <a:r>
              <a:rPr lang="hu-HU" dirty="0" err="1" smtClean="0"/>
              <a:t>jórésze</a:t>
            </a:r>
            <a:r>
              <a:rPr lang="hu-HU" dirty="0" smtClean="0"/>
              <a:t> a Lázár-grófok jobbágya lesz, így szerepel 1567-ben 10 szabad székely telek mellett 78 jobbágycsalád, amely csak 1599-ben válthatta meg magát. </a:t>
            </a:r>
            <a:r>
              <a:rPr lang="hu-HU" dirty="0" smtClean="0">
                <a:hlinkClick r:id="rId14" tooltip="1607"/>
              </a:rPr>
              <a:t>1607</a:t>
            </a:r>
            <a:r>
              <a:rPr lang="hu-HU" dirty="0" smtClean="0"/>
              <a:t>-ben vásártartási jogot kapott. </a:t>
            </a:r>
            <a:r>
              <a:rPr lang="hu-HU" dirty="0" smtClean="0">
                <a:hlinkClick r:id="rId15" tooltip="1637"/>
              </a:rPr>
              <a:t>1637</a:t>
            </a:r>
            <a:r>
              <a:rPr lang="hu-HU" dirty="0" smtClean="0"/>
              <a:t>-ben jelentős számú </a:t>
            </a:r>
            <a:r>
              <a:rPr lang="hu-HU" dirty="0" smtClean="0">
                <a:hlinkClick r:id="rId16" tooltip="Örmények"/>
              </a:rPr>
              <a:t>örmény</a:t>
            </a:r>
            <a:r>
              <a:rPr lang="hu-HU" dirty="0" smtClean="0"/>
              <a:t> telepedik le itt, akik </a:t>
            </a:r>
            <a:r>
              <a:rPr lang="hu-HU" dirty="0" smtClean="0">
                <a:hlinkClick r:id="rId17" tooltip="1687"/>
              </a:rPr>
              <a:t>1687</a:t>
            </a:r>
            <a:r>
              <a:rPr lang="hu-HU" dirty="0" smtClean="0"/>
              <a:t>-ben saját szertartásuk megtartásával egyesültek a római katolikus egyházzal. A Moldáviából áttelepült örmények jelentős csoportja erősíti a helység kereskedelmét és indítja el a városiasodását. Az itt letelepedett örmények a 18-19. század folyamán </a:t>
            </a:r>
            <a:r>
              <a:rPr lang="hu-HU" dirty="0" err="1" smtClean="0"/>
              <a:t>sz</a:t>
            </a:r>
            <a:r>
              <a:rPr lang="hu-HU" dirty="0" smtClean="0"/>
              <a:t> erősödő moldvai kapcsolatok elmélyítésében is szerepet játszanak. 1661-ben Ali basa dúlja fel a helységet. </a:t>
            </a:r>
            <a:r>
              <a:rPr lang="hu-HU" dirty="0" smtClean="0">
                <a:hlinkClick r:id="rId18" tooltip="1716"/>
              </a:rPr>
              <a:t>1716</a:t>
            </a:r>
            <a:r>
              <a:rPr lang="hu-HU" dirty="0" smtClean="0"/>
              <a:t>-ban a </a:t>
            </a:r>
            <a:r>
              <a:rPr lang="hu-HU" dirty="0" smtClean="0">
                <a:hlinkClick r:id="rId19" tooltip="Tatárok"/>
              </a:rPr>
              <a:t>tatárok</a:t>
            </a:r>
            <a:r>
              <a:rPr lang="hu-HU" dirty="0" smtClean="0"/>
              <a:t> dúlták fel. </a:t>
            </a:r>
            <a:r>
              <a:rPr lang="hu-HU" dirty="0" smtClean="0">
                <a:hlinkClick r:id="rId20" tooltip="1719"/>
              </a:rPr>
              <a:t>1719</a:t>
            </a:r>
            <a:r>
              <a:rPr lang="hu-HU" dirty="0" smtClean="0"/>
              <a:t>-ben </a:t>
            </a:r>
            <a:r>
              <a:rPr lang="hu-HU" dirty="0" smtClean="0">
                <a:hlinkClick r:id="rId21" tooltip="Pestis"/>
              </a:rPr>
              <a:t>pestis</a:t>
            </a:r>
            <a:r>
              <a:rPr lang="hu-HU" dirty="0" smtClean="0"/>
              <a:t> pusztított. </a:t>
            </a:r>
            <a:r>
              <a:rPr lang="hu-HU" dirty="0" smtClean="0">
                <a:hlinkClick r:id="rId22" tooltip="1808"/>
              </a:rPr>
              <a:t>1808</a:t>
            </a:r>
            <a:r>
              <a:rPr lang="hu-HU" dirty="0" smtClean="0"/>
              <a:t>-ban hatalmas tűzvész pusztította, melyben 700 ház hamvadt el. A </a:t>
            </a:r>
            <a:r>
              <a:rPr lang="hu-HU" dirty="0" smtClean="0">
                <a:hlinkClick r:id="rId23" tooltip="19. század"/>
              </a:rPr>
              <a:t>19. századra</a:t>
            </a:r>
            <a:r>
              <a:rPr lang="hu-HU" dirty="0" smtClean="0"/>
              <a:t> a környék kereskedelmi központja lesz, az akkor korszerűnek számított faipar kialakulásával Gyergyószentmiklóson számbelileg egyre több ipari dolgozó jelenik meg, majd a század 70-es éveitől megjelennek a gyárak is. A század végére kialakul a mai városközpont. </a:t>
            </a:r>
            <a:r>
              <a:rPr lang="hu-HU" dirty="0" smtClean="0">
                <a:hlinkClick r:id="rId24" tooltip="1907"/>
              </a:rPr>
              <a:t>1907</a:t>
            </a:r>
            <a:r>
              <a:rPr lang="hu-HU" dirty="0" smtClean="0"/>
              <a:t>-ben város lett. </a:t>
            </a:r>
            <a:r>
              <a:rPr lang="hu-HU" dirty="0" smtClean="0">
                <a:hlinkClick r:id="rId25" tooltip="1944"/>
              </a:rPr>
              <a:t>1944</a:t>
            </a:r>
            <a:r>
              <a:rPr lang="hu-HU" dirty="0" smtClean="0"/>
              <a:t>-ben leégett a Felszeg. </a:t>
            </a:r>
          </a:p>
          <a:p>
            <a:r>
              <a:rPr lang="hu-HU" dirty="0" smtClean="0"/>
              <a:t>Itt született Salamon Ernő, a megyének népszerű költője. Az ő nevét viseli a Gimnáziuma amely </a:t>
            </a:r>
            <a:r>
              <a:rPr lang="hu-HU" dirty="0" smtClean="0">
                <a:hlinkClick r:id="rId26" tooltip="1908"/>
              </a:rPr>
              <a:t>1908</a:t>
            </a:r>
            <a:r>
              <a:rPr lang="hu-HU" dirty="0" smtClean="0"/>
              <a:t>-ban nyílt meg, épülete </a:t>
            </a:r>
            <a:r>
              <a:rPr lang="hu-HU" dirty="0" smtClean="0">
                <a:hlinkClick r:id="rId27" tooltip="1915"/>
              </a:rPr>
              <a:t>1915</a:t>
            </a:r>
            <a:r>
              <a:rPr lang="hu-HU" dirty="0" smtClean="0"/>
              <a:t>-re lett kész, előtte a költő mellszobra, Izsák Márton alkotása segít emlékét felidézni. </a:t>
            </a:r>
            <a:r>
              <a:rPr lang="hu-HU" dirty="0" smtClean="0">
                <a:hlinkClick r:id="rId28" tooltip="1910"/>
              </a:rPr>
              <a:t>1910</a:t>
            </a:r>
            <a:r>
              <a:rPr lang="hu-HU" dirty="0" smtClean="0"/>
              <a:t>-ben 8905 lakosából 8549 magyar, 155 román és 115 német volt. A </a:t>
            </a:r>
            <a:r>
              <a:rPr lang="hu-HU" dirty="0" smtClean="0">
                <a:hlinkClick r:id="rId29" tooltip="Trianoni békeszerződés"/>
              </a:rPr>
              <a:t>trianoni békeszerződésig</a:t>
            </a:r>
            <a:r>
              <a:rPr lang="hu-HU" dirty="0" smtClean="0"/>
              <a:t> </a:t>
            </a:r>
            <a:r>
              <a:rPr lang="hu-HU" dirty="0" smtClean="0">
                <a:hlinkClick r:id="rId30" tooltip="Csík vármegye"/>
              </a:rPr>
              <a:t>Csík vármegye</a:t>
            </a:r>
            <a:r>
              <a:rPr lang="hu-HU" dirty="0" smtClean="0"/>
              <a:t> </a:t>
            </a:r>
            <a:r>
              <a:rPr lang="hu-HU" dirty="0" smtClean="0">
                <a:hlinkClick r:id="rId31" tooltip="Gyergyószentmiklósi járás (a lap nem létezik)"/>
              </a:rPr>
              <a:t>Gyergyószentmiklósi járásának</a:t>
            </a:r>
            <a:r>
              <a:rPr lang="hu-HU" dirty="0" smtClean="0"/>
              <a:t> központja volt. </a:t>
            </a:r>
            <a:r>
              <a:rPr lang="hu-HU" dirty="0" smtClean="0">
                <a:hlinkClick r:id="rId32" tooltip="1940"/>
              </a:rPr>
              <a:t>1940</a:t>
            </a:r>
            <a:r>
              <a:rPr lang="hu-HU" dirty="0" smtClean="0"/>
              <a:t> szeptemberében a </a:t>
            </a:r>
            <a:r>
              <a:rPr lang="hu-HU" dirty="0" smtClean="0">
                <a:hlinkClick r:id="rId33" tooltip="Második bécsi döntés"/>
              </a:rPr>
              <a:t>második bécsi döntés</a:t>
            </a:r>
            <a:r>
              <a:rPr lang="hu-HU" dirty="0" smtClean="0"/>
              <a:t> következtében újra Magyarországhoz került, de </a:t>
            </a:r>
            <a:r>
              <a:rPr lang="hu-HU" dirty="0" smtClean="0">
                <a:hlinkClick r:id="rId25" tooltip="1944"/>
              </a:rPr>
              <a:t>1944</a:t>
            </a:r>
            <a:r>
              <a:rPr lang="hu-HU" dirty="0" smtClean="0"/>
              <a:t>-ben a szovjet hadsereg visszafoglalta. </a:t>
            </a:r>
            <a:r>
              <a:rPr lang="hu-HU" dirty="0" smtClean="0">
                <a:hlinkClick r:id="rId34" tooltip="2002"/>
              </a:rPr>
              <a:t>2002</a:t>
            </a:r>
            <a:r>
              <a:rPr lang="hu-HU" dirty="0" smtClean="0"/>
              <a:t>-ben 20 018 lakosából 17 524 magyar, 2161 román, 305 cigány és 7 német volt. 2006-ban szavazás alapján </a:t>
            </a:r>
            <a:r>
              <a:rPr lang="hu-HU" dirty="0" err="1" smtClean="0"/>
              <a:t>municípium</a:t>
            </a:r>
            <a:r>
              <a:rPr lang="hu-HU" dirty="0" smtClean="0"/>
              <a:t> lett. </a:t>
            </a:r>
          </a:p>
          <a:p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202" y="1647644"/>
            <a:ext cx="2644715" cy="2191111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917" y="1647643"/>
            <a:ext cx="3124200" cy="2191111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202" y="3838754"/>
            <a:ext cx="3124200" cy="175260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094" y="3838754"/>
            <a:ext cx="3124200" cy="1752600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917" y="5153565"/>
            <a:ext cx="31242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787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effectLst/>
              </a:rPr>
              <a:t>Gyilkos-tó</a:t>
            </a:r>
            <a:br>
              <a:rPr lang="hu-HU" b="1" dirty="0" smtClean="0">
                <a:effectLst/>
              </a:rPr>
            </a:b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038" y="1639887"/>
            <a:ext cx="4762500" cy="3568700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47500" lnSpcReduction="20000"/>
          </a:bodyPr>
          <a:lstStyle/>
          <a:p>
            <a:r>
              <a:rPr lang="hu-HU" dirty="0" smtClean="0"/>
              <a:t>A </a:t>
            </a:r>
            <a:r>
              <a:rPr lang="hu-HU" b="1" dirty="0" smtClean="0"/>
              <a:t>Gyilkos-tó</a:t>
            </a:r>
            <a:r>
              <a:rPr lang="hu-HU" dirty="0" smtClean="0"/>
              <a:t> (</a:t>
            </a:r>
            <a:r>
              <a:rPr lang="hu-HU" dirty="0" smtClean="0">
                <a:hlinkClick r:id="rId3" tooltip="Román nyelv"/>
              </a:rPr>
              <a:t>románul</a:t>
            </a:r>
            <a:r>
              <a:rPr lang="hu-HU" dirty="0" smtClean="0"/>
              <a:t>: </a:t>
            </a:r>
            <a:r>
              <a:rPr lang="hu-HU" i="1" dirty="0" err="1" smtClean="0"/>
              <a:t>Lacul</a:t>
            </a:r>
            <a:r>
              <a:rPr lang="hu-HU" i="1" dirty="0" smtClean="0"/>
              <a:t> </a:t>
            </a:r>
            <a:r>
              <a:rPr lang="hu-HU" i="1" dirty="0" err="1" smtClean="0"/>
              <a:t>Roșu</a:t>
            </a:r>
            <a:r>
              <a:rPr lang="hu-HU" dirty="0" smtClean="0"/>
              <a:t>, régi magyar nevén: </a:t>
            </a:r>
            <a:r>
              <a:rPr lang="hu-HU" i="1" dirty="0" smtClean="0"/>
              <a:t>Veres-tó</a:t>
            </a:r>
            <a:r>
              <a:rPr lang="hu-HU" dirty="0" smtClean="0"/>
              <a:t>) egy természetes </a:t>
            </a:r>
            <a:r>
              <a:rPr lang="hu-HU" dirty="0" smtClean="0">
                <a:hlinkClick r:id="rId4" tooltip="Torlasztó (a lap nem létezik)"/>
              </a:rPr>
              <a:t>torlasztó</a:t>
            </a:r>
            <a:r>
              <a:rPr lang="hu-HU" dirty="0" smtClean="0"/>
              <a:t> a </a:t>
            </a:r>
            <a:r>
              <a:rPr lang="hu-HU" dirty="0" smtClean="0">
                <a:hlinkClick r:id="rId5" tooltip="Hagymás-hegység"/>
              </a:rPr>
              <a:t>Hagymás-hegységben</a:t>
            </a:r>
            <a:r>
              <a:rPr lang="hu-HU" dirty="0" smtClean="0"/>
              <a:t>, a </a:t>
            </a:r>
            <a:r>
              <a:rPr lang="hu-HU" dirty="0" smtClean="0">
                <a:hlinkClick r:id="rId6" tooltip="Keleti-Kárpátok"/>
              </a:rPr>
              <a:t>Keleti-Kárpátokban</a:t>
            </a:r>
            <a:r>
              <a:rPr lang="hu-HU" dirty="0" smtClean="0"/>
              <a:t>, </a:t>
            </a:r>
            <a:r>
              <a:rPr lang="hu-HU" dirty="0" smtClean="0">
                <a:hlinkClick r:id="rId7" tooltip="Hargita megye"/>
              </a:rPr>
              <a:t>Hargita megye</a:t>
            </a:r>
            <a:r>
              <a:rPr lang="hu-HU" dirty="0" smtClean="0"/>
              <a:t> északkeleti részén. </a:t>
            </a:r>
            <a:r>
              <a:rPr lang="hu-HU" dirty="0" smtClean="0">
                <a:hlinkClick r:id="rId8" tooltip="1837"/>
              </a:rPr>
              <a:t>1837</a:t>
            </a:r>
            <a:r>
              <a:rPr lang="hu-HU" dirty="0" smtClean="0"/>
              <a:t>-ben keletkezett egy közeli hegyről lecsúszó törmelék következtében. A </a:t>
            </a:r>
            <a:r>
              <a:rPr lang="hu-HU" dirty="0" smtClean="0">
                <a:hlinkClick r:id="rId9" tooltip="Tó"/>
              </a:rPr>
              <a:t>tó</a:t>
            </a:r>
            <a:r>
              <a:rPr lang="hu-HU" dirty="0" smtClean="0"/>
              <a:t> visszahúzódóban van, a visszamaradó kisebb tavak elláposodnak. A Gyilkos-tó fölé emelkedik északon a </a:t>
            </a:r>
            <a:r>
              <a:rPr lang="hu-HU" dirty="0" err="1" smtClean="0">
                <a:hlinkClick r:id="rId10" tooltip="Kis-Cohárd (a lap nem létezik)"/>
              </a:rPr>
              <a:t>Kis-Cohárd</a:t>
            </a:r>
            <a:r>
              <a:rPr lang="hu-HU" dirty="0" smtClean="0"/>
              <a:t> (1344 m) sziklája. A környék és a </a:t>
            </a:r>
            <a:r>
              <a:rPr lang="hu-HU" dirty="0" err="1" smtClean="0">
                <a:hlinkClick r:id="rId11" tooltip="Gyilkostó"/>
              </a:rPr>
              <a:t>Gyilkostó</a:t>
            </a:r>
            <a:r>
              <a:rPr lang="hu-HU" dirty="0" smtClean="0"/>
              <a:t> üdülőtelep közigazgatásilag </a:t>
            </a:r>
            <a:r>
              <a:rPr lang="hu-HU" dirty="0" smtClean="0">
                <a:hlinkClick r:id="rId12" tooltip="Gyergyószentmiklós"/>
              </a:rPr>
              <a:t>Gyergyószentmiklóshoz</a:t>
            </a:r>
            <a:r>
              <a:rPr lang="hu-HU" dirty="0" smtClean="0"/>
              <a:t> tartozik. </a:t>
            </a:r>
          </a:p>
          <a:p>
            <a:r>
              <a:rPr lang="hu-HU" dirty="0" smtClean="0"/>
              <a:t>A Gyilkos-tó mondája, ahogyan a </a:t>
            </a:r>
            <a:r>
              <a:rPr lang="hu-HU" dirty="0" err="1" smtClean="0">
                <a:hlinkClick r:id="rId13" tooltip="Gyergyószárhegy"/>
              </a:rPr>
              <a:t>gyergyószárhegyi</a:t>
            </a:r>
            <a:r>
              <a:rPr lang="hu-HU" dirty="0" smtClean="0"/>
              <a:t> Máthé Róza mesélte:</a:t>
            </a:r>
            <a:r>
              <a:rPr lang="hu-HU" baseline="30000" dirty="0" smtClean="0">
                <a:hlinkClick r:id="rId14"/>
              </a:rPr>
              <a:t>[2]</a:t>
            </a:r>
            <a:r>
              <a:rPr lang="hu-HU" dirty="0" smtClean="0"/>
              <a:t> </a:t>
            </a:r>
          </a:p>
          <a:p>
            <a:r>
              <a:rPr lang="hu-HU" dirty="0" smtClean="0"/>
              <a:t>„Valamikor élt itt egy csodálatosan szép lány, Fazekas Eszter. Haja fekete volt, szeme szürkészöld, mint a </a:t>
            </a:r>
            <a:r>
              <a:rPr lang="hu-HU" dirty="0" err="1" smtClean="0"/>
              <a:t>Szármány</a:t>
            </a:r>
            <a:r>
              <a:rPr lang="hu-HU" dirty="0" smtClean="0"/>
              <a:t> oldalán nőtt ezüstfenyő. Alakja, mint a szélben hajladozó büszke jegenye. Eszter egyszer elment a gyergyószentmiklósi vásárba. Ott találkozott egy olyan daliás legénnyel, aki két karjának szorításával kipréselte a medvéből a szuszt, aki a legszívhezszólóbban furulyázott az egész környéken, aki házat is tudott ezermesterkedni, meg szekeret faragni. Ahogy szemük összevillant – és mert a szerelem hirtelen jön és szíven üt, mint a villám – nyomban meg is szerették egymást. A fiú égszínkék selyemkendőt vásárolt Eszternek a tükrös pogácsa mellé, és megkérte, hogy legyen a mátkája. Esküvőre azonban nem kerülhetett sor, mert a legényt elvitték katonának. A lány csak várta, </a:t>
            </a:r>
            <a:r>
              <a:rPr lang="hu-HU" dirty="0" err="1" smtClean="0"/>
              <a:t>várta</a:t>
            </a:r>
            <a:r>
              <a:rPr lang="hu-HU" dirty="0" smtClean="0"/>
              <a:t>. Esténként agyagkorsójával kiment a csobogóhoz, és ott sóvárgott hosszú félórákon át a szerelmese után. Még a hegyeknek is meglágyult a szíve a lány sóhajtozásaitól, fájdalmas szép énekétől. </a:t>
            </a:r>
          </a:p>
          <a:p>
            <a:r>
              <a:rPr lang="hu-HU" dirty="0" smtClean="0"/>
              <a:t>Történt azonban, hogy egyik vasárnap délután meglátta Esztert arra jártában egy zsiványvezér. Azon nyomban nyergébe emelte, és vágtatott vele, mint szélvész a Kis </a:t>
            </a:r>
            <a:r>
              <a:rPr lang="hu-HU" dirty="0" err="1" smtClean="0"/>
              <a:t>Cohárdhoz</a:t>
            </a:r>
            <a:r>
              <a:rPr lang="hu-HU" dirty="0" smtClean="0"/>
              <a:t>, az ezerarcú sziklák közé, ahol tanyája volt. Aranyát, ezüstjét ígérte a lánynak, gyémántos palotát akart építeni neki, csakhogy megszeresse. </a:t>
            </a:r>
          </a:p>
          <a:p>
            <a:r>
              <a:rPr lang="hu-HU" dirty="0" smtClean="0"/>
              <a:t>De Eszternek nem kellett sem a kincs, sem a gyémántos palota, csak a régi mátkája. Azt várta vissza, amikor felkelt a nap, akkor is, amikor behunyta szemét a világ. Feldühödött a zsivány, és erőnek erejével akarta kényszeríteni Esztert, hogy legyen a felesége. Eszter a hegyekhez kiáltott segítségért. Sikolyát megértették a sziklák, és hatalmas záporral, mennydörgéssel válaszoltak, majd megindultak lefelé a völgybe, iszonyatos földindulással, maguk alá temettek mindent – a lányt is, a zsiványt is. </a:t>
            </a:r>
          </a:p>
          <a:p>
            <a:r>
              <a:rPr lang="hu-HU" dirty="0" smtClean="0"/>
              <a:t>Így keletkezett a Gyilkos-tó, amely – ha napsütésben belenézel – szürkészöld, mint Eszter szeme.” </a:t>
            </a:r>
          </a:p>
          <a:p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104" y="4095151"/>
            <a:ext cx="3175000" cy="20320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134" y="457200"/>
            <a:ext cx="2381250" cy="179070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493" y="153194"/>
            <a:ext cx="2381250" cy="179070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777" y="2535237"/>
            <a:ext cx="2381250" cy="179070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163" y="4552888"/>
            <a:ext cx="2273928" cy="1727142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788" y="744537"/>
            <a:ext cx="2381250" cy="1790700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788" y="2428021"/>
            <a:ext cx="238125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267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effectLst/>
              </a:rPr>
              <a:t>Békás-szoros</a:t>
            </a:r>
            <a:br>
              <a:rPr lang="hu-HU" b="1" dirty="0" smtClean="0">
                <a:effectLst/>
              </a:rPr>
            </a:b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350" y="541020"/>
            <a:ext cx="1905000" cy="1432560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A </a:t>
            </a:r>
            <a:r>
              <a:rPr lang="hu-HU" b="1" dirty="0" smtClean="0"/>
              <a:t>Békás-szoros</a:t>
            </a:r>
            <a:r>
              <a:rPr lang="hu-HU" dirty="0" smtClean="0"/>
              <a:t> (</a:t>
            </a:r>
            <a:r>
              <a:rPr lang="hu-HU" dirty="0" smtClean="0">
                <a:hlinkClick r:id="rId3" tooltip="Román nyelv"/>
              </a:rPr>
              <a:t>románul</a:t>
            </a:r>
            <a:r>
              <a:rPr lang="hu-HU" dirty="0" smtClean="0"/>
              <a:t>: </a:t>
            </a:r>
            <a:r>
              <a:rPr lang="hu-HU" i="1" dirty="0" err="1" smtClean="0"/>
              <a:t>Cheile</a:t>
            </a:r>
            <a:r>
              <a:rPr lang="hu-HU" i="1" dirty="0" smtClean="0"/>
              <a:t> </a:t>
            </a:r>
            <a:r>
              <a:rPr lang="hu-HU" i="1" dirty="0" err="1" smtClean="0"/>
              <a:t>Bicazului</a:t>
            </a:r>
            <a:r>
              <a:rPr lang="hu-HU" dirty="0" smtClean="0"/>
              <a:t>) egy tektonikus eredetű </a:t>
            </a:r>
            <a:r>
              <a:rPr lang="hu-HU" dirty="0" smtClean="0">
                <a:hlinkClick r:id="rId4" tooltip="Szurdokvölgy"/>
              </a:rPr>
              <a:t>szurdokvölgy</a:t>
            </a:r>
            <a:r>
              <a:rPr lang="hu-HU" dirty="0" smtClean="0"/>
              <a:t> a </a:t>
            </a:r>
            <a:r>
              <a:rPr lang="hu-HU" dirty="0" smtClean="0">
                <a:hlinkClick r:id="rId5" tooltip="Hagymás-hegység"/>
              </a:rPr>
              <a:t>Hagymás-hegységben</a:t>
            </a:r>
            <a:r>
              <a:rPr lang="hu-HU" dirty="0" smtClean="0"/>
              <a:t>, </a:t>
            </a:r>
            <a:r>
              <a:rPr lang="hu-HU" dirty="0" smtClean="0">
                <a:hlinkClick r:id="rId6" tooltip="Erdély"/>
              </a:rPr>
              <a:t>Erdélyben</a:t>
            </a:r>
            <a:r>
              <a:rPr lang="hu-HU" dirty="0" smtClean="0"/>
              <a:t>, </a:t>
            </a:r>
            <a:r>
              <a:rPr lang="hu-HU" dirty="0" err="1" smtClean="0">
                <a:hlinkClick r:id="rId7" tooltip="Neamț megye"/>
              </a:rPr>
              <a:t>Neamț</a:t>
            </a:r>
            <a:r>
              <a:rPr lang="hu-HU" dirty="0" smtClean="0">
                <a:hlinkClick r:id="rId7" tooltip="Neamț megye"/>
              </a:rPr>
              <a:t> megye</a:t>
            </a:r>
            <a:r>
              <a:rPr lang="hu-HU" baseline="30000" dirty="0" smtClean="0">
                <a:hlinkClick r:id="rId8"/>
              </a:rPr>
              <a:t>[1]</a:t>
            </a:r>
            <a:r>
              <a:rPr lang="hu-HU" dirty="0" smtClean="0"/>
              <a:t> délnyugati részén, a </a:t>
            </a:r>
            <a:r>
              <a:rPr lang="hu-HU" dirty="0" smtClean="0">
                <a:hlinkClick r:id="rId9" tooltip="Békás-patak (Románia)"/>
              </a:rPr>
              <a:t>Békás-patak</a:t>
            </a:r>
            <a:r>
              <a:rPr lang="hu-HU" dirty="0" smtClean="0"/>
              <a:t> völgyében. A szorost </a:t>
            </a:r>
            <a:r>
              <a:rPr lang="hu-HU" dirty="0" smtClean="0">
                <a:hlinkClick r:id="rId10" tooltip="1971"/>
              </a:rPr>
              <a:t>1971</a:t>
            </a:r>
            <a:r>
              <a:rPr lang="hu-HU" dirty="0" smtClean="0"/>
              <a:t>-ben védetté nyilvánították, jelenleg a </a:t>
            </a:r>
            <a:r>
              <a:rPr lang="hu-HU" dirty="0" smtClean="0">
                <a:hlinkClick r:id="rId11" tooltip="Békás-szoros - Nagyhagymás Nemzeti Park"/>
              </a:rPr>
              <a:t>Békás-szoros - Nagyhagymás Nemzeti Park</a:t>
            </a:r>
            <a:r>
              <a:rPr lang="hu-HU" dirty="0" smtClean="0"/>
              <a:t> része. A Békás-szorost közrefogó hegycsúcsok: </a:t>
            </a:r>
            <a:r>
              <a:rPr lang="hu-HU" dirty="0" err="1" smtClean="0">
                <a:hlinkClick r:id="rId12" tooltip="Kis-Cohárd (a lap nem létezik)"/>
              </a:rPr>
              <a:t>Kis-Cohárd</a:t>
            </a:r>
            <a:r>
              <a:rPr lang="hu-HU" dirty="0" smtClean="0"/>
              <a:t> (1344 m), </a:t>
            </a:r>
            <a:r>
              <a:rPr lang="hu-HU" dirty="0" smtClean="0">
                <a:hlinkClick r:id="rId13" tooltip="Csíki-bükk (a lap nem létezik)"/>
              </a:rPr>
              <a:t>Csíki-bükk</a:t>
            </a:r>
            <a:r>
              <a:rPr lang="hu-HU" dirty="0" smtClean="0"/>
              <a:t> (1264 m), </a:t>
            </a:r>
            <a:r>
              <a:rPr lang="hu-HU" dirty="0" smtClean="0">
                <a:hlinkClick r:id="rId14" tooltip="Oltár-kő"/>
              </a:rPr>
              <a:t>Oltár-kő</a:t>
            </a:r>
            <a:r>
              <a:rPr lang="hu-HU" dirty="0" smtClean="0"/>
              <a:t> (1154 m), </a:t>
            </a:r>
            <a:r>
              <a:rPr lang="hu-HU" dirty="0" smtClean="0">
                <a:hlinkClick r:id="rId15" tooltip="Mária-kő (a lap nem létezik)"/>
              </a:rPr>
              <a:t>Mária-kő</a:t>
            </a:r>
            <a:r>
              <a:rPr lang="hu-HU" dirty="0" smtClean="0"/>
              <a:t> (1125 m). A Békás patak mellékvizei mind vadregényes szurdokokat vájtak a mészkőbe. A bal oldali mellékvizei rendre a </a:t>
            </a:r>
            <a:r>
              <a:rPr lang="hu-HU" i="1" dirty="0" smtClean="0"/>
              <a:t>Kupás</a:t>
            </a:r>
            <a:r>
              <a:rPr lang="hu-HU" dirty="0" smtClean="0"/>
              <a:t>, a </a:t>
            </a:r>
            <a:r>
              <a:rPr lang="hu-HU" i="1" dirty="0" smtClean="0"/>
              <a:t>Lapos</a:t>
            </a:r>
            <a:r>
              <a:rPr lang="hu-HU" dirty="0" smtClean="0"/>
              <a:t> és a </a:t>
            </a:r>
            <a:r>
              <a:rPr lang="hu-HU" i="1" dirty="0" smtClean="0"/>
              <a:t>Súgó</a:t>
            </a:r>
            <a:r>
              <a:rPr lang="hu-HU" dirty="0" smtClean="0"/>
              <a:t> patakok, a jobboldaliak a </a:t>
            </a:r>
            <a:r>
              <a:rPr lang="hu-HU" i="1" dirty="0" smtClean="0"/>
              <a:t>Kis-Békás</a:t>
            </a:r>
            <a:r>
              <a:rPr lang="hu-HU" dirty="0" smtClean="0"/>
              <a:t> és a </a:t>
            </a:r>
            <a:r>
              <a:rPr lang="hu-HU" i="1" dirty="0" smtClean="0"/>
              <a:t>Szurdok</a:t>
            </a:r>
            <a:r>
              <a:rPr lang="hu-HU" dirty="0" smtClean="0"/>
              <a:t> patakok. A Lapos a </a:t>
            </a:r>
            <a:r>
              <a:rPr lang="hu-HU" i="1" dirty="0" smtClean="0"/>
              <a:t>Lapos-szurdokon</a:t>
            </a:r>
            <a:r>
              <a:rPr lang="hu-HU" dirty="0" smtClean="0"/>
              <a:t> keresztülfolyva több vízesést alkotva az Oltár-kő nyugati lábánál ömlik a Békás-patakba. A </a:t>
            </a:r>
            <a:r>
              <a:rPr lang="hu-HU" dirty="0" err="1" smtClean="0"/>
              <a:t>Sugó-szurdok</a:t>
            </a:r>
            <a:r>
              <a:rPr lang="hu-HU" dirty="0" smtClean="0"/>
              <a:t> alsó részén a Bernát és a Hóvirág barlangok találhatók, a </a:t>
            </a:r>
            <a:r>
              <a:rPr lang="hu-HU" dirty="0" err="1" smtClean="0">
                <a:hlinkClick r:id="rId16" tooltip="Kis-Békás-patak"/>
              </a:rPr>
              <a:t>Kis-Békás-patak</a:t>
            </a:r>
            <a:r>
              <a:rPr lang="hu-HU" dirty="0" smtClean="0"/>
              <a:t> mentén található a </a:t>
            </a:r>
            <a:r>
              <a:rPr lang="hu-HU" i="1" dirty="0" err="1" smtClean="0"/>
              <a:t>Kis-Békás-szoros</a:t>
            </a:r>
            <a:r>
              <a:rPr lang="hu-HU" i="1" dirty="0" smtClean="0"/>
              <a:t>,</a:t>
            </a:r>
            <a:r>
              <a:rPr lang="hu-HU" dirty="0" smtClean="0"/>
              <a:t> alatta a Szurdok-patak szorosa mely torkolatánál mészkőbánya működik. 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7" y="2714625"/>
            <a:ext cx="2143125" cy="142875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435" y="2291931"/>
            <a:ext cx="2543175" cy="1428750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147" y="4143375"/>
            <a:ext cx="7111581" cy="3095625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7" y="128371"/>
            <a:ext cx="4668988" cy="2215731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298" y="1395412"/>
            <a:ext cx="3154362" cy="2747963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207" y="128371"/>
            <a:ext cx="3479590" cy="202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383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Fehéregyháza</a:t>
            </a:r>
            <a:br>
              <a:rPr lang="hu-HU" b="1" dirty="0" smtClean="0"/>
            </a:b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429" y="533400"/>
            <a:ext cx="1133475" cy="1524000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/>
              <a:t>falu Romániában, Erdélyben, Maros megyében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>Segesvártól keletre, vele összeépülve, a Nagy-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>Küküllő folyó bal partján fekszik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>fehér falú templomáról nevezték el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>népessége 3546 fő (2011)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>magyar lakossága: 685 fő (2011)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121" y="457200"/>
            <a:ext cx="6381750" cy="3048000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839788" y="3899139"/>
            <a:ext cx="35663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effectLst/>
                <a:latin typeface="Arial" panose="020B0604020202020204" pitchFamily="34" charset="0"/>
              </a:rPr>
              <a:t>Látnivalók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>
                <a:effectLst/>
                <a:latin typeface="Arial" panose="020B0604020202020204" pitchFamily="34" charset="0"/>
              </a:rPr>
              <a:t>• A Petőfi-emlékmű az Ispánkútnál, a költő feltételezett elestének helyén,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>
                <a:effectLst/>
                <a:latin typeface="Arial" panose="020B0604020202020204" pitchFamily="34" charset="0"/>
              </a:rPr>
              <a:t>közvetlenül az országút mellett áll. 1969-ben állították föl, Hunyadi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>
                <a:effectLst/>
                <a:latin typeface="Arial" panose="020B0604020202020204" pitchFamily="34" charset="0"/>
              </a:rPr>
              <a:t>László alkotása.</a:t>
            </a:r>
            <a:endParaRPr lang="hu-HU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121" y="3505200"/>
            <a:ext cx="3429000" cy="416560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870" y="3098800"/>
            <a:ext cx="3429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016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effectLst/>
              </a:rPr>
              <a:t>Segesvár történelmi központja</a:t>
            </a:r>
            <a:br>
              <a:rPr lang="hu-HU" b="1" dirty="0" smtClean="0">
                <a:effectLst/>
              </a:rPr>
            </a:b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889" y="186456"/>
            <a:ext cx="1822330" cy="2591250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1999 óta a kulturális világörökség része; Románia műemlékeinek jegyzékében az MS-II-s-A-15806 sorszámon szerepel. </a:t>
            </a:r>
          </a:p>
          <a:p>
            <a:r>
              <a:rPr lang="hu-HU" dirty="0" smtClean="0">
                <a:hlinkClick r:id="rId3" tooltip="Segesvár"/>
              </a:rPr>
              <a:t>Segesvár</a:t>
            </a:r>
            <a:r>
              <a:rPr lang="hu-HU" dirty="0" smtClean="0"/>
              <a:t> városa </a:t>
            </a:r>
            <a:r>
              <a:rPr lang="hu-HU" dirty="0" smtClean="0">
                <a:hlinkClick r:id="rId4" tooltip="Erdély"/>
              </a:rPr>
              <a:t>Erdélyben</a:t>
            </a:r>
            <a:r>
              <a:rPr lang="hu-HU" dirty="0" smtClean="0"/>
              <a:t>, a </a:t>
            </a:r>
            <a:r>
              <a:rPr lang="hu-HU" i="1" dirty="0" smtClean="0">
                <a:hlinkClick r:id="rId5" tooltip="Királyföld"/>
              </a:rPr>
              <a:t>szászok földje</a:t>
            </a:r>
            <a:r>
              <a:rPr lang="hu-HU" dirty="0" smtClean="0"/>
              <a:t> északi határán fekszik; egyike az Erdély német nevét adó hét várnak. A városban napjainkig fennmaradtak a középkori német építészet műemlékei. Az évente megrendezett </a:t>
            </a:r>
            <a:r>
              <a:rPr lang="hu-HU" i="1" dirty="0" smtClean="0"/>
              <a:t>Középkori Fesztivál</a:t>
            </a:r>
            <a:r>
              <a:rPr lang="hu-HU" dirty="0" smtClean="0"/>
              <a:t> a városnak ezt a középkori hangulatát próbálja turisztikai szempontból kiaknázni. </a:t>
            </a:r>
          </a:p>
          <a:p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389" y="2689478"/>
            <a:ext cx="1613139" cy="2270712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917" y="4960190"/>
            <a:ext cx="1232147" cy="1690776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528" y="2121110"/>
            <a:ext cx="3143250" cy="2352675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956" y="4768443"/>
            <a:ext cx="3143250" cy="2352675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219" y="250166"/>
            <a:ext cx="2039965" cy="1807234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889" y="63093"/>
            <a:ext cx="2548749" cy="2930273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263" y="3053943"/>
            <a:ext cx="1190625" cy="1714500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779" y="4768442"/>
            <a:ext cx="1394244" cy="176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906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Marosvásárhely</a:t>
            </a:r>
            <a:br>
              <a:rPr lang="hu-HU" b="1" dirty="0" smtClean="0"/>
            </a:b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035" y="1"/>
            <a:ext cx="1409700" cy="2057400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hu-HU" dirty="0" smtClean="0"/>
              <a:t>a </a:t>
            </a:r>
            <a:r>
              <a:rPr lang="hu-HU" dirty="0" smtClean="0">
                <a:hlinkClick r:id="rId3" tooltip="Második világháború"/>
              </a:rPr>
              <a:t>második világháború</a:t>
            </a:r>
            <a:r>
              <a:rPr lang="hu-HU" dirty="0" smtClean="0"/>
              <a:t> utáni, rendszerváltás előtti román helyesírás szerint </a:t>
            </a:r>
            <a:r>
              <a:rPr lang="hu-HU" i="1" dirty="0" err="1" smtClean="0"/>
              <a:t>Tîrgu-Mureș</a:t>
            </a:r>
            <a:r>
              <a:rPr lang="hu-HU" dirty="0" smtClean="0"/>
              <a:t>, </a:t>
            </a:r>
            <a:r>
              <a:rPr lang="hu-HU" dirty="0" smtClean="0">
                <a:hlinkClick r:id="rId4" tooltip="Német nyelv"/>
              </a:rPr>
              <a:t>németül</a:t>
            </a:r>
            <a:r>
              <a:rPr lang="hu-HU" dirty="0" smtClean="0"/>
              <a:t>: </a:t>
            </a:r>
            <a:r>
              <a:rPr lang="hu-HU" i="1" dirty="0" err="1" smtClean="0"/>
              <a:t>Neumarkt</a:t>
            </a:r>
            <a:r>
              <a:rPr lang="hu-HU" i="1" dirty="0" smtClean="0"/>
              <a:t>, </a:t>
            </a:r>
            <a:r>
              <a:rPr lang="hu-HU" i="1" dirty="0" err="1" smtClean="0"/>
              <a:t>Neumarkt</a:t>
            </a:r>
            <a:r>
              <a:rPr lang="hu-HU" i="1" dirty="0" smtClean="0"/>
              <a:t> am </a:t>
            </a:r>
            <a:r>
              <a:rPr lang="hu-HU" i="1" dirty="0" err="1" smtClean="0"/>
              <a:t>Mieresch</a:t>
            </a:r>
            <a:r>
              <a:rPr lang="hu-HU" dirty="0" smtClean="0"/>
              <a:t>, </a:t>
            </a:r>
            <a:r>
              <a:rPr lang="hu-HU" dirty="0" smtClean="0">
                <a:hlinkClick r:id="rId5" tooltip="Erdélyi szász nyelv"/>
              </a:rPr>
              <a:t>erdélyi szász nyelven</a:t>
            </a:r>
            <a:r>
              <a:rPr lang="hu-HU" dirty="0" smtClean="0"/>
              <a:t> </a:t>
            </a:r>
            <a:r>
              <a:rPr lang="hu-HU" i="1" dirty="0" err="1" smtClean="0"/>
              <a:t>Nai</a:t>
            </a:r>
            <a:r>
              <a:rPr lang="hu-HU" i="1" dirty="0" smtClean="0"/>
              <a:t> </a:t>
            </a:r>
            <a:r>
              <a:rPr lang="hu-HU" i="1" dirty="0" err="1" smtClean="0"/>
              <a:t>Muark</a:t>
            </a:r>
            <a:r>
              <a:rPr lang="hu-HU" dirty="0" smtClean="0"/>
              <a:t>, </a:t>
            </a:r>
            <a:r>
              <a:rPr lang="hu-HU" dirty="0" smtClean="0">
                <a:hlinkClick r:id="rId6" tooltip="Latin nyelv"/>
              </a:rPr>
              <a:t>latinul</a:t>
            </a:r>
            <a:r>
              <a:rPr lang="hu-HU" dirty="0" smtClean="0"/>
              <a:t>: </a:t>
            </a:r>
            <a:r>
              <a:rPr lang="hu-HU" i="1" dirty="0" err="1" smtClean="0"/>
              <a:t>Novum</a:t>
            </a:r>
            <a:r>
              <a:rPr lang="hu-HU" i="1" dirty="0" smtClean="0"/>
              <a:t> Forum </a:t>
            </a:r>
            <a:r>
              <a:rPr lang="hu-HU" i="1" dirty="0" err="1" smtClean="0"/>
              <a:t>Siculorum</a:t>
            </a:r>
            <a:r>
              <a:rPr lang="hu-HU" i="1" dirty="0" smtClean="0"/>
              <a:t>, </a:t>
            </a:r>
            <a:r>
              <a:rPr lang="hu-HU" i="1" dirty="0" err="1" smtClean="0"/>
              <a:t>Agropolis</a:t>
            </a:r>
            <a:r>
              <a:rPr lang="hu-HU" i="1" dirty="0" smtClean="0"/>
              <a:t>, </a:t>
            </a:r>
            <a:r>
              <a:rPr lang="hu-HU" i="1" dirty="0" err="1" smtClean="0"/>
              <a:t>Areopolis</a:t>
            </a:r>
            <a:r>
              <a:rPr lang="hu-HU" i="1" dirty="0" smtClean="0"/>
              <a:t>, </a:t>
            </a:r>
            <a:r>
              <a:rPr lang="hu-HU" i="1" dirty="0" err="1" smtClean="0"/>
              <a:t>Asserculis</a:t>
            </a:r>
            <a:r>
              <a:rPr lang="hu-HU" dirty="0" smtClean="0"/>
              <a:t>) </a:t>
            </a:r>
            <a:r>
              <a:rPr lang="hu-HU" dirty="0" err="1" smtClean="0">
                <a:hlinkClick r:id="rId7" tooltip="Municípium (Románia)"/>
              </a:rPr>
              <a:t>municípium</a:t>
            </a:r>
            <a:r>
              <a:rPr lang="hu-HU" dirty="0" smtClean="0"/>
              <a:t> </a:t>
            </a:r>
            <a:r>
              <a:rPr lang="hu-HU" dirty="0" smtClean="0">
                <a:hlinkClick r:id="rId8" tooltip="Románia"/>
              </a:rPr>
              <a:t>Romániában</a:t>
            </a:r>
            <a:r>
              <a:rPr lang="hu-HU" dirty="0" smtClean="0"/>
              <a:t>, </a:t>
            </a:r>
            <a:r>
              <a:rPr lang="hu-HU" dirty="0" smtClean="0">
                <a:hlinkClick r:id="rId9" tooltip="Maros megye"/>
              </a:rPr>
              <a:t>Maros megyében</a:t>
            </a:r>
            <a:r>
              <a:rPr lang="hu-HU" dirty="0" smtClean="0"/>
              <a:t>. A </a:t>
            </a:r>
            <a:r>
              <a:rPr lang="hu-HU" dirty="0" smtClean="0">
                <a:hlinkClick r:id="rId10" tooltip="Székelyek"/>
              </a:rPr>
              <a:t>székelység</a:t>
            </a:r>
            <a:r>
              <a:rPr lang="hu-HU" dirty="0" smtClean="0"/>
              <a:t> </a:t>
            </a:r>
            <a:r>
              <a:rPr lang="hu-HU" dirty="0" smtClean="0">
                <a:hlinkClick r:id="rId11" tooltip="Kultúra"/>
              </a:rPr>
              <a:t>művelődési</a:t>
            </a:r>
            <a:r>
              <a:rPr lang="hu-HU" dirty="0" smtClean="0"/>
              <a:t>, </a:t>
            </a:r>
            <a:r>
              <a:rPr lang="hu-HU" dirty="0" smtClean="0">
                <a:hlinkClick r:id="rId12" tooltip="Ipar"/>
              </a:rPr>
              <a:t>ipari</a:t>
            </a:r>
            <a:r>
              <a:rPr lang="hu-HU" dirty="0" smtClean="0"/>
              <a:t>, </a:t>
            </a:r>
            <a:r>
              <a:rPr lang="hu-HU" dirty="0" smtClean="0">
                <a:hlinkClick r:id="rId13" tooltip="Kereskedelem"/>
              </a:rPr>
              <a:t>kereskedelmi</a:t>
            </a:r>
            <a:r>
              <a:rPr lang="hu-HU" dirty="0" smtClean="0"/>
              <a:t>, </a:t>
            </a:r>
            <a:r>
              <a:rPr lang="hu-HU" dirty="0" smtClean="0">
                <a:hlinkClick r:id="rId14" tooltip="Közlekedés"/>
              </a:rPr>
              <a:t>közlekedési</a:t>
            </a:r>
            <a:r>
              <a:rPr lang="hu-HU" dirty="0" smtClean="0"/>
              <a:t>, </a:t>
            </a:r>
            <a:r>
              <a:rPr lang="hu-HU" dirty="0" smtClean="0">
                <a:hlinkClick r:id="rId15" tooltip="Oktatás"/>
              </a:rPr>
              <a:t>oktatási</a:t>
            </a:r>
            <a:r>
              <a:rPr lang="hu-HU" dirty="0" smtClean="0"/>
              <a:t> és szellemi központja. Az egykori </a:t>
            </a:r>
            <a:r>
              <a:rPr lang="hu-HU" dirty="0" smtClean="0">
                <a:hlinkClick r:id="rId16" tooltip="Marosszék"/>
              </a:rPr>
              <a:t>Marosszék</a:t>
            </a:r>
            <a:r>
              <a:rPr lang="hu-HU" dirty="0" smtClean="0"/>
              <a:t>, </a:t>
            </a:r>
            <a:r>
              <a:rPr lang="hu-HU" dirty="0" smtClean="0">
                <a:hlinkClick r:id="rId17" tooltip="Maros-Torda vármegye"/>
              </a:rPr>
              <a:t>Maros-Torda vármegye</a:t>
            </a:r>
            <a:r>
              <a:rPr lang="hu-HU" dirty="0" smtClean="0"/>
              <a:t>, majd a </a:t>
            </a:r>
            <a:r>
              <a:rPr lang="hu-HU" dirty="0" smtClean="0">
                <a:hlinkClick r:id="rId18" tooltip="Magyar Autonóm Tartomány"/>
              </a:rPr>
              <a:t>Magyar Autonóm Tartomány</a:t>
            </a:r>
            <a:r>
              <a:rPr lang="hu-HU" dirty="0" smtClean="0"/>
              <a:t>, ma pedig </a:t>
            </a:r>
            <a:r>
              <a:rPr lang="hu-HU" dirty="0" smtClean="0">
                <a:hlinkClick r:id="rId9" tooltip="Maros megye"/>
              </a:rPr>
              <a:t>Maros megye</a:t>
            </a:r>
            <a:r>
              <a:rPr lang="hu-HU" dirty="0" smtClean="0"/>
              <a:t> székhelye, a körülötte létrejött </a:t>
            </a:r>
            <a:r>
              <a:rPr lang="hu-HU" dirty="0" smtClean="0">
                <a:hlinkClick r:id="rId19" tooltip="Marosvásárhely Metropoliszövezet"/>
              </a:rPr>
              <a:t>Marosvásárhely Metropoliszövezet</a:t>
            </a:r>
            <a:r>
              <a:rPr lang="hu-HU" dirty="0" smtClean="0"/>
              <a:t> központja. Lakosságát tekintve </a:t>
            </a:r>
            <a:r>
              <a:rPr lang="hu-HU" dirty="0" smtClean="0">
                <a:hlinkClick r:id="rId8" tooltip="Románia"/>
              </a:rPr>
              <a:t>Románia</a:t>
            </a:r>
            <a:r>
              <a:rPr lang="hu-HU" dirty="0" smtClean="0"/>
              <a:t> tizenhatodik,</a:t>
            </a:r>
            <a:r>
              <a:rPr lang="hu-HU" baseline="30000" dirty="0" smtClean="0">
                <a:hlinkClick r:id="rId20"/>
              </a:rPr>
              <a:t>[4]</a:t>
            </a:r>
            <a:r>
              <a:rPr lang="hu-HU" dirty="0" smtClean="0"/>
              <a:t> </a:t>
            </a:r>
            <a:r>
              <a:rPr lang="hu-HU" dirty="0" smtClean="0">
                <a:hlinkClick r:id="rId21" tooltip="Erdély"/>
              </a:rPr>
              <a:t>Erdély</a:t>
            </a:r>
            <a:r>
              <a:rPr lang="hu-HU" dirty="0" smtClean="0"/>
              <a:t> hatodik legnagyobb városa. Itt él a legtöbb </a:t>
            </a:r>
            <a:r>
              <a:rPr lang="hu-HU" dirty="0" smtClean="0">
                <a:hlinkClick r:id="rId22" tooltip="Magyarok"/>
              </a:rPr>
              <a:t>magyar</a:t>
            </a:r>
            <a:r>
              <a:rPr lang="hu-HU" dirty="0" smtClean="0"/>
              <a:t> </a:t>
            </a:r>
            <a:r>
              <a:rPr lang="hu-HU" dirty="0" smtClean="0">
                <a:hlinkClick r:id="rId8" tooltip="Románia"/>
              </a:rPr>
              <a:t>Romániában</a:t>
            </a:r>
            <a:r>
              <a:rPr lang="hu-HU" dirty="0" smtClean="0"/>
              <a:t>; több, mint </a:t>
            </a:r>
            <a:r>
              <a:rPr lang="hu-HU" dirty="0" smtClean="0">
                <a:hlinkClick r:id="rId23" tooltip="Kolozsvár"/>
              </a:rPr>
              <a:t>Kolozsváron</a:t>
            </a:r>
            <a:r>
              <a:rPr lang="hu-HU" dirty="0" smtClean="0"/>
              <a:t>. </a:t>
            </a:r>
          </a:p>
          <a:p>
            <a:r>
              <a:rPr lang="hu-HU" dirty="0" smtClean="0"/>
              <a:t>Marosvásárhely </a:t>
            </a:r>
            <a:r>
              <a:rPr lang="hu-HU" dirty="0" smtClean="0">
                <a:hlinkClick r:id="rId24" tooltip="Marosvásárhely látnivalóinak listája"/>
              </a:rPr>
              <a:t>fő látványosságai</a:t>
            </a:r>
            <a:r>
              <a:rPr lang="hu-HU" dirty="0" smtClean="0"/>
              <a:t> közé tartozik a </a:t>
            </a:r>
            <a:r>
              <a:rPr lang="hu-HU" dirty="0" smtClean="0">
                <a:hlinkClick r:id="rId25" tooltip="Belváros (Marosvásárhely)"/>
              </a:rPr>
              <a:t>belváros</a:t>
            </a:r>
            <a:r>
              <a:rPr lang="hu-HU" dirty="0" smtClean="0"/>
              <a:t>, a Rózsák tere a számtalan </a:t>
            </a:r>
            <a:r>
              <a:rPr lang="hu-HU" dirty="0" smtClean="0">
                <a:hlinkClick r:id="rId26" tooltip="Barokk"/>
              </a:rPr>
              <a:t>barokk</a:t>
            </a:r>
            <a:r>
              <a:rPr lang="hu-HU" dirty="0" smtClean="0"/>
              <a:t>, </a:t>
            </a:r>
            <a:r>
              <a:rPr lang="hu-HU" dirty="0" smtClean="0">
                <a:hlinkClick r:id="rId27" tooltip="Szecesszió"/>
              </a:rPr>
              <a:t>szecessziós</a:t>
            </a:r>
            <a:r>
              <a:rPr lang="hu-HU" dirty="0" smtClean="0"/>
              <a:t> épülettel, mint a </a:t>
            </a:r>
            <a:r>
              <a:rPr lang="hu-HU" dirty="0" smtClean="0">
                <a:hlinkClick r:id="rId28" tooltip="Keresztelő Szent János-templom (Marosvásárhely)"/>
              </a:rPr>
              <a:t>Keresztelő Szent János-templom</a:t>
            </a:r>
            <a:r>
              <a:rPr lang="hu-HU" dirty="0" smtClean="0"/>
              <a:t>, a </a:t>
            </a:r>
            <a:r>
              <a:rPr lang="hu-HU" dirty="0" smtClean="0">
                <a:hlinkClick r:id="rId29" tooltip="Barátok temploma (Marosvásárhely)"/>
              </a:rPr>
              <a:t>Barátok templomának</a:t>
            </a:r>
            <a:r>
              <a:rPr lang="hu-HU" dirty="0" smtClean="0"/>
              <a:t> híres tornya, a </a:t>
            </a:r>
            <a:r>
              <a:rPr lang="hu-HU" dirty="0" smtClean="0">
                <a:hlinkClick r:id="rId30" tooltip="Közigazgatási Palota (Marosvásárhely)"/>
              </a:rPr>
              <a:t>Közigazgatási Palota</a:t>
            </a:r>
            <a:r>
              <a:rPr lang="hu-HU" dirty="0" smtClean="0"/>
              <a:t> vagy a </a:t>
            </a:r>
            <a:r>
              <a:rPr lang="hu-HU" dirty="0" smtClean="0">
                <a:hlinkClick r:id="rId31" tooltip="Kultúrpalota (Marosvásárhely)"/>
              </a:rPr>
              <a:t>Kultúrpalota</a:t>
            </a:r>
            <a:r>
              <a:rPr lang="hu-HU" dirty="0" smtClean="0"/>
              <a:t>. A 17. századi hangulat megteremtője a négybástyás </a:t>
            </a:r>
            <a:r>
              <a:rPr lang="hu-HU" dirty="0" smtClean="0">
                <a:hlinkClick r:id="rId32" tooltip="Marosvásárhelyi vár"/>
              </a:rPr>
              <a:t>vár</a:t>
            </a:r>
            <a:r>
              <a:rPr lang="hu-HU" dirty="0" smtClean="0"/>
              <a:t>, amelynek délnyugati részén kiemelkedik a </a:t>
            </a:r>
            <a:r>
              <a:rPr lang="hu-HU" dirty="0" smtClean="0">
                <a:hlinkClick r:id="rId33" tooltip="Vártemplom (Marosvásárhely)"/>
              </a:rPr>
              <a:t>Vártemplom</a:t>
            </a:r>
            <a:r>
              <a:rPr lang="hu-HU" dirty="0" smtClean="0"/>
              <a:t> tornya. A megyei jogú város számtalan egyéb látnivalója között nemzetközi viszonylatban is különleges </a:t>
            </a:r>
            <a:r>
              <a:rPr lang="hu-HU" dirty="0" smtClean="0">
                <a:hlinkClick r:id="rId34" tooltip="Műemlék"/>
              </a:rPr>
              <a:t>műemlékek</a:t>
            </a:r>
            <a:r>
              <a:rPr lang="hu-HU" dirty="0" smtClean="0"/>
              <a:t>, </a:t>
            </a:r>
            <a:r>
              <a:rPr lang="hu-HU" dirty="0" smtClean="0">
                <a:hlinkClick r:id="rId35" tooltip="Templom"/>
              </a:rPr>
              <a:t>templomok</a:t>
            </a:r>
            <a:r>
              <a:rPr lang="hu-HU" dirty="0" smtClean="0"/>
              <a:t>, barokk, </a:t>
            </a:r>
            <a:r>
              <a:rPr lang="hu-HU" dirty="0" smtClean="0">
                <a:hlinkClick r:id="rId36" tooltip="Klasszicizmus"/>
              </a:rPr>
              <a:t>klasszicista</a:t>
            </a:r>
            <a:r>
              <a:rPr lang="hu-HU" dirty="0" smtClean="0"/>
              <a:t>, </a:t>
            </a:r>
            <a:r>
              <a:rPr lang="hu-HU" dirty="0" smtClean="0">
                <a:hlinkClick r:id="rId37" tooltip="Neoreneszánsz"/>
              </a:rPr>
              <a:t>neoreneszánsz</a:t>
            </a:r>
            <a:r>
              <a:rPr lang="hu-HU" dirty="0" smtClean="0"/>
              <a:t>, </a:t>
            </a:r>
            <a:r>
              <a:rPr lang="hu-HU" dirty="0" smtClean="0">
                <a:hlinkClick r:id="rId38" tooltip="Eklektika"/>
              </a:rPr>
              <a:t>eklektikus</a:t>
            </a:r>
            <a:r>
              <a:rPr lang="hu-HU" dirty="0" smtClean="0"/>
              <a:t> és szecessziós stílusú középületek és lakóházak, </a:t>
            </a:r>
            <a:r>
              <a:rPr lang="hu-HU" dirty="0" smtClean="0">
                <a:hlinkClick r:id="rId39" tooltip="Múzeum"/>
              </a:rPr>
              <a:t>múzeumok</a:t>
            </a:r>
            <a:r>
              <a:rPr lang="hu-HU" dirty="0" smtClean="0"/>
              <a:t> és </a:t>
            </a:r>
            <a:r>
              <a:rPr lang="hu-HU" dirty="0" smtClean="0">
                <a:hlinkClick r:id="rId40" tooltip="Galéria (képzőművészet)"/>
              </a:rPr>
              <a:t>galériák</a:t>
            </a:r>
            <a:r>
              <a:rPr lang="hu-HU" dirty="0" smtClean="0"/>
              <a:t>, valamint a köztéri szobrok és emlékművek sokasága található.</a:t>
            </a:r>
          </a:p>
          <a:p>
            <a:r>
              <a:rPr lang="hu-HU" dirty="0" smtClean="0"/>
              <a:t>Marosvásárhely három földrajzi tájegység találkozásánál fekszik (</a:t>
            </a:r>
            <a:r>
              <a:rPr lang="hu-HU" dirty="0" smtClean="0">
                <a:hlinkClick r:id="rId41" tooltip="Mezőség"/>
              </a:rPr>
              <a:t>Mezőség</a:t>
            </a:r>
            <a:r>
              <a:rPr lang="hu-HU" dirty="0" smtClean="0"/>
              <a:t>, </a:t>
            </a:r>
            <a:r>
              <a:rPr lang="hu-HU" dirty="0" smtClean="0">
                <a:hlinkClick r:id="rId42" tooltip="Maros"/>
              </a:rPr>
              <a:t>Maros-völgye</a:t>
            </a:r>
            <a:r>
              <a:rPr lang="hu-HU" dirty="0" smtClean="0"/>
              <a:t> és </a:t>
            </a:r>
            <a:r>
              <a:rPr lang="hu-HU" dirty="0" err="1" smtClean="0">
                <a:hlinkClick r:id="rId43" tooltip="Nyárád (folyó)"/>
              </a:rPr>
              <a:t>Nyárádmente</a:t>
            </a:r>
            <a:r>
              <a:rPr lang="hu-HU" dirty="0" smtClean="0"/>
              <a:t>), mintegy 320 méterrel tengerszint felett. A város a </a:t>
            </a:r>
            <a:r>
              <a:rPr lang="hu-HU" dirty="0" smtClean="0">
                <a:hlinkClick r:id="rId42" tooltip="Maros"/>
              </a:rPr>
              <a:t>Maros</a:t>
            </a:r>
            <a:r>
              <a:rPr lang="hu-HU" dirty="0" smtClean="0"/>
              <a:t> mindkét partjára kiterjed, a központ és a városnegyedek nagy része azonban a folyó bal partján fekszik. A </a:t>
            </a:r>
            <a:r>
              <a:rPr lang="hu-HU" dirty="0" smtClean="0">
                <a:hlinkClick r:id="rId25" tooltip="Belváros (Marosvásárhely)"/>
              </a:rPr>
              <a:t>belvárostól</a:t>
            </a:r>
            <a:r>
              <a:rPr lang="hu-HU" dirty="0" smtClean="0"/>
              <a:t> nem messze található a város legmagasabb pontja, a </a:t>
            </a:r>
            <a:r>
              <a:rPr lang="hu-HU" i="1" dirty="0" smtClean="0">
                <a:hlinkClick r:id="rId44" tooltip="Somostető"/>
              </a:rPr>
              <a:t>Somos-tető</a:t>
            </a:r>
            <a:r>
              <a:rPr lang="hu-HU" dirty="0" smtClean="0"/>
              <a:t>, amely a város egyik legfontosabb turisztikai állomása, az itt található </a:t>
            </a:r>
            <a:r>
              <a:rPr lang="hu-HU" dirty="0" smtClean="0">
                <a:hlinkClick r:id="rId45" tooltip="Marosvásárhelyi állatkert"/>
              </a:rPr>
              <a:t>állatkertnek</a:t>
            </a:r>
            <a:r>
              <a:rPr lang="hu-HU" dirty="0" smtClean="0"/>
              <a:t> is köszönhetően. 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319" y="154702"/>
            <a:ext cx="4761905" cy="5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1677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Én már nagyon várom!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Köszönöm </a:t>
            </a:r>
            <a:r>
              <a:rPr lang="hu-HU" smtClean="0"/>
              <a:t>a figyelmet!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82333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Király-hágó</a:t>
            </a:r>
            <a:br>
              <a:rPr lang="hu-HU" b="1" dirty="0"/>
            </a:b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781" y="638175"/>
            <a:ext cx="3571875" cy="2371725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/>
              <a:t>A Király-hágó Romániában, a Réz-hegységben, Kolozs és Bihar megye határán, Királyhágó és </a:t>
            </a:r>
            <a:r>
              <a:rPr lang="hu-HU" dirty="0" err="1"/>
              <a:t>Báródsomos</a:t>
            </a:r>
            <a:r>
              <a:rPr lang="hu-HU" dirty="0"/>
              <a:t> települések között, 582 méter magasságban található hágó. Nagyvárad felől jövet a </a:t>
            </a:r>
            <a:r>
              <a:rPr lang="hu-HU" dirty="0" err="1"/>
              <a:t>Rév-Báródi-medence</a:t>
            </a:r>
            <a:r>
              <a:rPr lang="hu-HU" dirty="0"/>
              <a:t> után itt lehet közúton Kalotaszeg felé, majd Kolozsvárra eljutni.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299" y="3037667"/>
            <a:ext cx="2105025" cy="123825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025" y="3009900"/>
            <a:ext cx="1647825" cy="123825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50" y="3009900"/>
            <a:ext cx="1647825" cy="123825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906" y="585788"/>
            <a:ext cx="3571875" cy="123825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840" y="1799417"/>
            <a:ext cx="1704975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168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Kolozsvár</a:t>
            </a:r>
            <a:br>
              <a:rPr lang="hu-HU" b="1" dirty="0"/>
            </a:br>
            <a:r>
              <a:rPr lang="hu-HU" dirty="0"/>
              <a:t>Város, Románia</a:t>
            </a:r>
            <a:br>
              <a:rPr lang="hu-HU" dirty="0"/>
            </a:b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596" y="218086"/>
            <a:ext cx="4324350" cy="3048000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/>
              <a:t>Kolozsvár Románia második legnépesebb városa, Kolozs megye székhelye. Az ország északnyugati részén helyezkedik el, a Kis-Szamos völgyében, nagyjából azonos távolságra Bukaresttől, Budapesttől és Belgrádtól</a:t>
            </a:r>
            <a:r>
              <a:rPr lang="hu-HU" dirty="0" smtClean="0"/>
              <a:t>.</a:t>
            </a:r>
          </a:p>
          <a:p>
            <a:r>
              <a:rPr lang="hu-HU" dirty="0"/>
              <a:t>A várost </a:t>
            </a:r>
            <a:r>
              <a:rPr lang="hu-HU" dirty="0">
                <a:hlinkClick r:id="rId3" tooltip="Erdély"/>
              </a:rPr>
              <a:t>Erdély</a:t>
            </a:r>
            <a:r>
              <a:rPr lang="hu-HU" dirty="0"/>
              <a:t> nem hivatalos fővárosának tekintik. 1790–1848 és 1861–1867 között az </a:t>
            </a:r>
            <a:r>
              <a:rPr lang="hu-HU" dirty="0">
                <a:hlinkClick r:id="rId4" tooltip="Erdélyi Fejedelemség"/>
              </a:rPr>
              <a:t>Erdélyi Fejedelemség</a:t>
            </a:r>
            <a:r>
              <a:rPr lang="hu-HU" dirty="0"/>
              <a:t> hivatalos fővárosa volt. Egyike volt annak a hét erődített városnak, amelyekről Erdély német nevét (</a:t>
            </a:r>
            <a:r>
              <a:rPr lang="hu-HU" dirty="0" err="1"/>
              <a:t>Siebenbürgen</a:t>
            </a:r>
            <a:r>
              <a:rPr lang="hu-HU" dirty="0"/>
              <a:t>) kapta. Híres ezen kívül </a:t>
            </a:r>
            <a:r>
              <a:rPr lang="hu-HU" dirty="0">
                <a:hlinkClick r:id="rId5" tooltip="I. Mátyás magyar király"/>
              </a:rPr>
              <a:t>Mátyás király</a:t>
            </a:r>
            <a:r>
              <a:rPr lang="hu-HU" dirty="0"/>
              <a:t> és </a:t>
            </a:r>
            <a:r>
              <a:rPr lang="hu-HU" dirty="0">
                <a:hlinkClick r:id="rId6" tooltip="Bocskai István"/>
              </a:rPr>
              <a:t>Bocskai István</a:t>
            </a:r>
            <a:r>
              <a:rPr lang="hu-HU" dirty="0"/>
              <a:t> fejedelem szülővárosaként, illetve az </a:t>
            </a:r>
            <a:r>
              <a:rPr lang="hu-HU" dirty="0" err="1">
                <a:hlinkClick r:id="rId7" tooltip="Unitarianizmus"/>
              </a:rPr>
              <a:t>unitarianizmus</a:t>
            </a:r>
            <a:r>
              <a:rPr lang="hu-HU" dirty="0"/>
              <a:t> bölcsőjeként. 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025" y="3285136"/>
            <a:ext cx="4762500" cy="316230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946" y="282336"/>
            <a:ext cx="1647825" cy="123825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88" y="1539636"/>
            <a:ext cx="2652472" cy="1804433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771" y="282336"/>
            <a:ext cx="1647825" cy="1238250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525" y="3344069"/>
            <a:ext cx="2152650" cy="1238250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525" y="4582319"/>
            <a:ext cx="1724025" cy="1204358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50" y="5539087"/>
            <a:ext cx="2886075" cy="1238250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525" y="5786677"/>
            <a:ext cx="1857375" cy="1238250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260" y="1485900"/>
            <a:ext cx="1714500" cy="1143000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2526229"/>
            <a:ext cx="1028700" cy="1409700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612" y="2667000"/>
            <a:ext cx="2390775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438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/>
              <a:t>Farkaslaka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335" y="1162050"/>
            <a:ext cx="2381250" cy="1790700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/>
              <a:t>Székelyudvarhelytől 13 km-re északnyugatra a </a:t>
            </a:r>
            <a:r>
              <a:rPr lang="hu-HU" dirty="0" err="1"/>
              <a:t>Nyikó</a:t>
            </a:r>
            <a:r>
              <a:rPr lang="hu-HU" dirty="0"/>
              <a:t> </a:t>
            </a:r>
            <a:r>
              <a:rPr lang="hu-HU" dirty="0" err="1"/>
              <a:t>nevu</a:t>
            </a:r>
            <a:r>
              <a:rPr lang="hu-HU" dirty="0"/>
              <a:t> patak két partján, a Gordon-tető nyugati előterében fekszik</a:t>
            </a:r>
            <a:r>
              <a:rPr lang="hu-HU" dirty="0" smtClean="0"/>
              <a:t>.</a:t>
            </a:r>
          </a:p>
          <a:p>
            <a:r>
              <a:rPr lang="hu-HU" dirty="0"/>
              <a:t>A település legfontosabb látnivalója Tamási Áron síremléke, amely az évtizedek alatt zarándokhellyé változott</a:t>
            </a:r>
            <a:r>
              <a:rPr lang="hu-HU" dirty="0" smtClean="0"/>
              <a:t>.</a:t>
            </a:r>
          </a:p>
          <a:p>
            <a:r>
              <a:rPr lang="hu-HU" dirty="0"/>
              <a:t>Szintén a községben található Tamási egykori szülőháza is, ahol berendezett emlékszoba várja a látogató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058" y="1153319"/>
            <a:ext cx="2381250" cy="280987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335" y="2952750"/>
            <a:ext cx="2381250" cy="179070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612" y="4154786"/>
            <a:ext cx="2381250" cy="2809875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335" y="4664373"/>
            <a:ext cx="2552700" cy="1790700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333" y="4021138"/>
            <a:ext cx="2466975" cy="1847850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585" y="5897382"/>
            <a:ext cx="2095500" cy="1381125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364" y="5268117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33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Szováta</a:t>
            </a:r>
            <a:r>
              <a:rPr lang="hu-HU" dirty="0" smtClean="0"/>
              <a:t>, Medve tó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025" y="932410"/>
            <a:ext cx="5829300" cy="1481328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hu-HU" dirty="0"/>
              <a:t>A </a:t>
            </a:r>
            <a:r>
              <a:rPr lang="hu-HU" b="1" dirty="0"/>
              <a:t>Medve-tó</a:t>
            </a:r>
            <a:r>
              <a:rPr lang="hu-HU" dirty="0"/>
              <a:t> (</a:t>
            </a:r>
            <a:r>
              <a:rPr lang="hu-HU" dirty="0">
                <a:hlinkClick r:id="rId3" tooltip="Román nyelv"/>
              </a:rPr>
              <a:t>románul</a:t>
            </a:r>
            <a:r>
              <a:rPr lang="hu-HU" dirty="0"/>
              <a:t>: </a:t>
            </a:r>
            <a:r>
              <a:rPr lang="hu-HU" i="1" dirty="0" err="1"/>
              <a:t>Lacul</a:t>
            </a:r>
            <a:r>
              <a:rPr lang="hu-HU" i="1" dirty="0"/>
              <a:t> </a:t>
            </a:r>
            <a:r>
              <a:rPr lang="hu-HU" i="1" dirty="0" err="1"/>
              <a:t>Ursu</a:t>
            </a:r>
            <a:r>
              <a:rPr lang="hu-HU" dirty="0"/>
              <a:t>): </a:t>
            </a:r>
            <a:r>
              <a:rPr lang="hu-HU" dirty="0">
                <a:hlinkClick r:id="rId4" tooltip="Románia"/>
              </a:rPr>
              <a:t>Romániában</a:t>
            </a:r>
            <a:r>
              <a:rPr lang="hu-HU" dirty="0"/>
              <a:t>, </a:t>
            </a:r>
            <a:r>
              <a:rPr lang="hu-HU" dirty="0">
                <a:hlinkClick r:id="rId5" tooltip="Erdély"/>
              </a:rPr>
              <a:t>Erdélyben</a:t>
            </a:r>
            <a:r>
              <a:rPr lang="hu-HU" dirty="0"/>
              <a:t>, </a:t>
            </a:r>
            <a:r>
              <a:rPr lang="hu-HU" dirty="0">
                <a:hlinkClick r:id="rId6" tooltip="Maros megye"/>
              </a:rPr>
              <a:t>Maros megyében</a:t>
            </a:r>
            <a:r>
              <a:rPr lang="hu-HU" dirty="0"/>
              <a:t>, </a:t>
            </a:r>
            <a:r>
              <a:rPr lang="hu-HU" dirty="0" err="1">
                <a:hlinkClick r:id="rId7" tooltip="Szováta"/>
              </a:rPr>
              <a:t>Szovátán</a:t>
            </a:r>
            <a:r>
              <a:rPr lang="hu-HU" dirty="0"/>
              <a:t> található </a:t>
            </a:r>
            <a:r>
              <a:rPr lang="hu-HU" dirty="0" err="1">
                <a:hlinkClick r:id="rId8" tooltip="Sókarszt (a lap nem létezik)"/>
              </a:rPr>
              <a:t>sókarszton</a:t>
            </a:r>
            <a:r>
              <a:rPr lang="hu-HU" dirty="0"/>
              <a:t> létrejött </a:t>
            </a:r>
            <a:r>
              <a:rPr lang="hu-HU" dirty="0" err="1">
                <a:hlinkClick r:id="rId9" tooltip="Heliotermia"/>
              </a:rPr>
              <a:t>heliotermikus</a:t>
            </a:r>
            <a:r>
              <a:rPr lang="hu-HU" dirty="0"/>
              <a:t> </a:t>
            </a:r>
            <a:r>
              <a:rPr lang="hu-HU" dirty="0">
                <a:hlinkClick r:id="rId10" tooltip="Tó"/>
              </a:rPr>
              <a:t>tó</a:t>
            </a:r>
            <a:r>
              <a:rPr lang="hu-HU" dirty="0"/>
              <a:t>, </a:t>
            </a:r>
            <a:r>
              <a:rPr lang="hu-HU" dirty="0">
                <a:hlinkClick r:id="rId11" tooltip="1875"/>
              </a:rPr>
              <a:t>1875</a:t>
            </a:r>
            <a:r>
              <a:rPr lang="hu-HU" dirty="0"/>
              <a:t>-ben keletkezett, a világ legnagyobb </a:t>
            </a:r>
            <a:r>
              <a:rPr lang="hu-HU" dirty="0" err="1"/>
              <a:t>heliotermikus</a:t>
            </a:r>
            <a:r>
              <a:rPr lang="hu-HU" dirty="0"/>
              <a:t> tava. </a:t>
            </a:r>
          </a:p>
          <a:p>
            <a:r>
              <a:rPr lang="hu-HU" dirty="0"/>
              <a:t>Alakja kiterített </a:t>
            </a:r>
            <a:r>
              <a:rPr lang="hu-HU" dirty="0">
                <a:hlinkClick r:id="rId12" tooltip="Medvefélék"/>
              </a:rPr>
              <a:t>medvebőrre</a:t>
            </a:r>
            <a:r>
              <a:rPr lang="hu-HU" dirty="0"/>
              <a:t> hasonlít, innen származik a neve. </a:t>
            </a:r>
          </a:p>
          <a:p>
            <a:r>
              <a:rPr lang="hu-HU" dirty="0">
                <a:hlinkClick r:id="rId13" tooltip="Só"/>
              </a:rPr>
              <a:t>Sótartalma</a:t>
            </a:r>
            <a:r>
              <a:rPr lang="hu-HU" dirty="0"/>
              <a:t> a felszínen 100 </a:t>
            </a:r>
            <a:r>
              <a:rPr lang="hu-HU" dirty="0">
                <a:hlinkClick r:id="rId14" tooltip="Gramm"/>
              </a:rPr>
              <a:t>g</a:t>
            </a:r>
            <a:r>
              <a:rPr lang="hu-HU" dirty="0"/>
              <a:t>/</a:t>
            </a:r>
            <a:r>
              <a:rPr lang="hu-HU" dirty="0">
                <a:hlinkClick r:id="rId15" tooltip="Liter"/>
              </a:rPr>
              <a:t>l</a:t>
            </a:r>
            <a:r>
              <a:rPr lang="hu-HU" dirty="0"/>
              <a:t>, mélyebben 220-300 g/l. Vize a </a:t>
            </a:r>
            <a:r>
              <a:rPr lang="hu-HU" dirty="0" err="1"/>
              <a:t>helioterm</a:t>
            </a:r>
            <a:r>
              <a:rPr lang="hu-HU" dirty="0"/>
              <a:t> jelenség következtében 35</a:t>
            </a:r>
            <a:r>
              <a:rPr lang="hu-HU" dirty="0">
                <a:hlinkClick r:id="rId16" tooltip="°C"/>
              </a:rPr>
              <a:t>°C</a:t>
            </a:r>
            <a:r>
              <a:rPr lang="hu-HU" dirty="0"/>
              <a:t>-ra is felmelegszik 2 méter mélységig; de a tó kialakulásakor legmelegebb rétegében 80°C-ot is mértek. Hőmérséklete a beömlő édesvíz és a fürdőzők miatt csökkent. A tó vizét a múlt század óta használják a </a:t>
            </a:r>
            <a:r>
              <a:rPr lang="hu-HU" dirty="0">
                <a:hlinkClick r:id="rId17" tooltip="Meddőség"/>
              </a:rPr>
              <a:t>meddőség</a:t>
            </a:r>
            <a:r>
              <a:rPr lang="hu-HU" dirty="0"/>
              <a:t> gyógyítására, de ajánlják különböző </a:t>
            </a:r>
            <a:r>
              <a:rPr lang="hu-HU" dirty="0">
                <a:hlinkClick r:id="rId18" tooltip="Reuma"/>
              </a:rPr>
              <a:t>reumatikus</a:t>
            </a:r>
            <a:r>
              <a:rPr lang="hu-HU" dirty="0"/>
              <a:t> és </a:t>
            </a:r>
            <a:r>
              <a:rPr lang="hu-HU" dirty="0">
                <a:hlinkClick r:id="rId19" tooltip="Gyulladás"/>
              </a:rPr>
              <a:t>gyulladásos</a:t>
            </a:r>
            <a:r>
              <a:rPr lang="hu-HU" dirty="0"/>
              <a:t> betegségek kezelésére is. </a:t>
            </a:r>
          </a:p>
          <a:p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975" y="2413738"/>
            <a:ext cx="3571875" cy="267652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025" y="2566987"/>
            <a:ext cx="2647950" cy="172402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899" y="4386262"/>
            <a:ext cx="2657475" cy="171450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374" y="5010150"/>
            <a:ext cx="24765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715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/>
              <a:t>Parajdi</a:t>
            </a:r>
            <a:r>
              <a:rPr lang="hu-HU" b="1" dirty="0"/>
              <a:t> sóbánya</a:t>
            </a:r>
            <a:br>
              <a:rPr lang="hu-HU" b="1" dirty="0"/>
            </a:b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045" y="455043"/>
            <a:ext cx="4191000" cy="2794000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/>
              <a:t>A </a:t>
            </a:r>
            <a:r>
              <a:rPr lang="hu-HU" b="1" dirty="0" err="1"/>
              <a:t>parajdi</a:t>
            </a:r>
            <a:r>
              <a:rPr lang="hu-HU" b="1" dirty="0"/>
              <a:t> sóbánya</a:t>
            </a:r>
            <a:r>
              <a:rPr lang="hu-HU" dirty="0"/>
              <a:t> az erdélyi </a:t>
            </a:r>
            <a:r>
              <a:rPr lang="hu-HU" dirty="0" err="1">
                <a:hlinkClick r:id="rId3" tooltip="Parajd"/>
              </a:rPr>
              <a:t>Parajd</a:t>
            </a:r>
            <a:r>
              <a:rPr lang="hu-HU" dirty="0"/>
              <a:t> közelében található. A </a:t>
            </a:r>
            <a:r>
              <a:rPr lang="hu-HU" dirty="0" err="1"/>
              <a:t>parajdi</a:t>
            </a:r>
            <a:r>
              <a:rPr lang="hu-HU" dirty="0"/>
              <a:t> </a:t>
            </a:r>
            <a:r>
              <a:rPr lang="hu-HU" dirty="0" err="1"/>
              <a:t>sótelep</a:t>
            </a:r>
            <a:r>
              <a:rPr lang="hu-HU" dirty="0"/>
              <a:t> Európa egyik legnagyobb </a:t>
            </a:r>
            <a:r>
              <a:rPr lang="hu-HU" dirty="0" err="1"/>
              <a:t>sótartaléka</a:t>
            </a:r>
            <a:r>
              <a:rPr lang="hu-HU" dirty="0"/>
              <a:t>, a </a:t>
            </a:r>
            <a:r>
              <a:rPr lang="hu-HU" dirty="0" err="1"/>
              <a:t>sótömzs</a:t>
            </a:r>
            <a:r>
              <a:rPr lang="hu-HU" dirty="0"/>
              <a:t> maga 1,2 km × 1,4 km átmérőjű, enyhén ellipszis alakú és 2700 méter mélységbe gyökerezik. Több száz jövő-év kibányászható sóját rejti magába, és ezzel Erdély gazdagságának egyik legjelentősebb </a:t>
            </a:r>
            <a:r>
              <a:rPr lang="hu-HU" dirty="0" err="1"/>
              <a:t>kincsesládája</a:t>
            </a:r>
            <a:r>
              <a:rPr lang="hu-HU" dirty="0"/>
              <a:t>. </a:t>
            </a:r>
          </a:p>
          <a:p>
            <a:r>
              <a:rPr lang="hu-HU" dirty="0"/>
              <a:t>A </a:t>
            </a:r>
            <a:r>
              <a:rPr lang="hu-HU" dirty="0" err="1"/>
              <a:t>parajdi</a:t>
            </a:r>
            <a:r>
              <a:rPr lang="hu-HU" dirty="0"/>
              <a:t> sót, már a 15. századtól kezdve „székely sónak” nevezték, mely nevet adott egy erdélyi tájegységnek (= „</a:t>
            </a:r>
            <a:r>
              <a:rPr lang="hu-HU" dirty="0" err="1">
                <a:hlinkClick r:id="rId4" tooltip="Sóvidék"/>
              </a:rPr>
              <a:t>Sóvidék</a:t>
            </a:r>
            <a:r>
              <a:rPr lang="hu-HU" dirty="0"/>
              <a:t>”), munkát és megélhetést biztosított századokon át a vidék népének. </a:t>
            </a:r>
          </a:p>
          <a:p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044" y="2872596"/>
            <a:ext cx="4191001" cy="2432649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045" y="455042"/>
            <a:ext cx="2712857" cy="212425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044" y="2606105"/>
            <a:ext cx="2712857" cy="2207435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045" y="4813540"/>
            <a:ext cx="2712856" cy="1595886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042" y="5305245"/>
            <a:ext cx="1952297" cy="1285875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340" y="5305245"/>
            <a:ext cx="2238704" cy="1285875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641" y="4904387"/>
            <a:ext cx="2712856" cy="159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45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/>
              <a:t>Korond</a:t>
            </a:r>
            <a:br>
              <a:rPr lang="hu-HU" b="1" dirty="0"/>
            </a:b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047" y="333105"/>
            <a:ext cx="1748137" cy="1524000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u-HU" b="1" dirty="0"/>
              <a:t>Korond</a:t>
            </a:r>
            <a:r>
              <a:rPr lang="hu-HU" dirty="0"/>
              <a:t> (</a:t>
            </a:r>
            <a:r>
              <a:rPr lang="hu-HU" dirty="0">
                <a:hlinkClick r:id="rId3" tooltip="Román nyelv"/>
              </a:rPr>
              <a:t>románul</a:t>
            </a:r>
            <a:r>
              <a:rPr lang="hu-HU" dirty="0"/>
              <a:t>: </a:t>
            </a:r>
            <a:r>
              <a:rPr lang="hu-HU" i="1" dirty="0" err="1"/>
              <a:t>Corund</a:t>
            </a:r>
            <a:r>
              <a:rPr lang="hu-HU" dirty="0"/>
              <a:t>) falu a </a:t>
            </a:r>
            <a:r>
              <a:rPr lang="hu-HU" dirty="0">
                <a:hlinkClick r:id="rId4" tooltip="Románia"/>
              </a:rPr>
              <a:t>romániai</a:t>
            </a:r>
            <a:r>
              <a:rPr lang="hu-HU" dirty="0"/>
              <a:t> </a:t>
            </a:r>
            <a:r>
              <a:rPr lang="hu-HU" dirty="0">
                <a:hlinkClick r:id="rId5" tooltip="Hargita megye"/>
              </a:rPr>
              <a:t>Hargita megyében</a:t>
            </a:r>
            <a:r>
              <a:rPr lang="hu-HU" dirty="0"/>
              <a:t>, Korond </a:t>
            </a:r>
            <a:r>
              <a:rPr lang="hu-HU" dirty="0">
                <a:hlinkClick r:id="rId6" tooltip="Község"/>
              </a:rPr>
              <a:t>község</a:t>
            </a:r>
            <a:r>
              <a:rPr lang="hu-HU" dirty="0"/>
              <a:t> központja. A </a:t>
            </a:r>
            <a:r>
              <a:rPr lang="hu-HU" dirty="0" err="1">
                <a:hlinkClick r:id="rId7" tooltip="Sóvidék"/>
              </a:rPr>
              <a:t>Sóvidék</a:t>
            </a:r>
            <a:r>
              <a:rPr lang="hu-HU" dirty="0"/>
              <a:t> legnevezetesebb települése, iparművészeti, idegenforgalmi és művelődési </a:t>
            </a:r>
            <a:r>
              <a:rPr lang="hu-HU" dirty="0" smtClean="0"/>
              <a:t>központja</a:t>
            </a:r>
            <a:r>
              <a:rPr lang="hu-HU" b="1" dirty="0" smtClean="0"/>
              <a:t>.</a:t>
            </a:r>
            <a:r>
              <a:rPr lang="hu-HU" dirty="0"/>
              <a:t> A </a:t>
            </a:r>
            <a:r>
              <a:rPr lang="hu-HU" dirty="0" err="1"/>
              <a:t>Sóvidék</a:t>
            </a:r>
            <a:r>
              <a:rPr lang="hu-HU" dirty="0"/>
              <a:t> legnevezetesebb települése, iparművészeti, idegenforgalmi és művelődési központja.</a:t>
            </a:r>
          </a:p>
          <a:p>
            <a:r>
              <a:rPr lang="hu-HU" smtClean="0"/>
              <a:t>Korond </a:t>
            </a:r>
            <a:r>
              <a:rPr lang="hu-HU" dirty="0"/>
              <a:t>nagyközség, a Küküllő dombvidék, és a Hargita hegyvonulatnak a nyugati lábánál elterülő fennsík határán, a </a:t>
            </a:r>
            <a:r>
              <a:rPr lang="hu-HU" dirty="0" err="1"/>
              <a:t>Firtos</a:t>
            </a:r>
            <a:r>
              <a:rPr lang="hu-HU" dirty="0"/>
              <a:t> hegy aljában, a Korond vize mellett fekszik.</a:t>
            </a:r>
          </a:p>
          <a:p>
            <a:r>
              <a:rPr lang="hu-HU" dirty="0"/>
              <a:t>Hargita megye közép-nyugati </a:t>
            </a:r>
            <a:r>
              <a:rPr lang="hu-HU" dirty="0" err="1"/>
              <a:t>reszén</a:t>
            </a:r>
            <a:r>
              <a:rPr lang="hu-HU" dirty="0"/>
              <a:t> terül el. </a:t>
            </a:r>
          </a:p>
          <a:p>
            <a:r>
              <a:rPr lang="hu-HU" dirty="0"/>
              <a:t>A szűkebb tájegység neve </a:t>
            </a:r>
            <a:r>
              <a:rPr lang="hu-HU" dirty="0" err="1"/>
              <a:t>Sóvidék</a:t>
            </a:r>
            <a:r>
              <a:rPr lang="hu-HU" dirty="0"/>
              <a:t>, amely magába foglalja Korond és </a:t>
            </a:r>
            <a:r>
              <a:rPr lang="hu-HU" dirty="0" err="1"/>
              <a:t>Parajd</a:t>
            </a:r>
            <a:r>
              <a:rPr lang="hu-HU" dirty="0"/>
              <a:t> községeket, és </a:t>
            </a:r>
            <a:r>
              <a:rPr lang="hu-HU" dirty="0" err="1"/>
              <a:t>Szováta</a:t>
            </a:r>
            <a:r>
              <a:rPr lang="hu-HU" dirty="0"/>
              <a:t> várost.</a:t>
            </a:r>
          </a:p>
          <a:p>
            <a:r>
              <a:rPr lang="hu-HU" dirty="0"/>
              <a:t>Korondon a fazekasságnak ősi hagyományai vannak, sokan Európa egyik legjelentősebb fazekas központjának tartják.</a:t>
            </a:r>
          </a:p>
          <a:p>
            <a:r>
              <a:rPr lang="hu-HU" dirty="0"/>
              <a:t>A fazekasság a középkortól nőtt iparággá.</a:t>
            </a:r>
          </a:p>
          <a:p>
            <a:r>
              <a:rPr lang="hu-HU" dirty="0"/>
              <a:t>Az első írásos adat a fazekasságról 1613-ból származik, amikor az udvarhelyi fazekas céh kontárkodással vádolja a </a:t>
            </a:r>
            <a:r>
              <a:rPr lang="hu-HU" dirty="0" err="1"/>
              <a:t>korondiakat</a:t>
            </a:r>
            <a:r>
              <a:rPr lang="hu-HU" dirty="0"/>
              <a:t>.</a:t>
            </a:r>
          </a:p>
          <a:p>
            <a:r>
              <a:rPr lang="hu-HU" dirty="0"/>
              <a:t>A korondiak a máz nélküli edényeknek is sokféle változatát készítették, melyek jól bevált főzőedények voltak az akkori cserepes tűzhelyeken.</a:t>
            </a:r>
          </a:p>
          <a:p>
            <a:r>
              <a:rPr lang="hu-HU" dirty="0"/>
              <a:t>Fazekasok mindig nagy számban éltek.</a:t>
            </a:r>
          </a:p>
          <a:p>
            <a:endParaRPr lang="hu-HU" b="1" dirty="0" smtClean="0"/>
          </a:p>
          <a:p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025" y="457200"/>
            <a:ext cx="2476500" cy="184785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512" y="2505075"/>
            <a:ext cx="2466975" cy="184785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487" y="514530"/>
            <a:ext cx="2619375" cy="1743075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686" y="2505075"/>
            <a:ext cx="2466975" cy="184785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548" y="5192533"/>
            <a:ext cx="2466975" cy="1847850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512" y="4428765"/>
            <a:ext cx="2466975" cy="1847850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191" y="4428765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720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Székelyszentlélek</a:t>
            </a:r>
            <a:br>
              <a:rPr lang="hu-HU" b="1" dirty="0"/>
            </a:b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592" y="3464402"/>
            <a:ext cx="6172200" cy="2404586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/>
              <a:t>Székelyszentlélek (</a:t>
            </a:r>
            <a:r>
              <a:rPr lang="hu-HU" dirty="0" err="1"/>
              <a:t>Bisericani</a:t>
            </a:r>
            <a:r>
              <a:rPr lang="hu-HU" dirty="0"/>
              <a:t>) falu Hargita megyében, Székelyudvarhelytől 10 km-re északnyugatra fekszik.</a:t>
            </a:r>
            <a:br>
              <a:rPr lang="hu-HU" dirty="0"/>
            </a:br>
            <a:r>
              <a:rPr lang="hu-HU" dirty="0"/>
              <a:t>A </a:t>
            </a:r>
            <a:r>
              <a:rPr lang="hu-HU" dirty="0" err="1"/>
              <a:t>főóút</a:t>
            </a:r>
            <a:r>
              <a:rPr lang="hu-HU" dirty="0"/>
              <a:t> mentén, a templom szomszédságában szép kis falumúzeum (tájház ) található. A közel 150 éves boronafalú, zsindellyel födött házat 1976 - </a:t>
            </a:r>
            <a:r>
              <a:rPr lang="hu-HU" dirty="0" err="1"/>
              <a:t>ban</a:t>
            </a:r>
            <a:r>
              <a:rPr lang="hu-HU" dirty="0"/>
              <a:t> hozták le mai helyére a Bíró </a:t>
            </a:r>
            <a:r>
              <a:rPr lang="hu-HU" dirty="0" smtClean="0"/>
              <a:t>utcából</a:t>
            </a:r>
          </a:p>
          <a:p>
            <a:r>
              <a:rPr lang="hu-HU" dirty="0"/>
              <a:t>A múzeum közelében található a környék legrégebbi római katolikus temploma. Kőfallal körülvett épületének egyes elemei a XIII. századra tehetők</a:t>
            </a:r>
            <a:r>
              <a:rPr lang="hu-HU" dirty="0" smtClean="0"/>
              <a:t>.</a:t>
            </a:r>
          </a:p>
          <a:p>
            <a:r>
              <a:rPr lang="hu-HU" dirty="0"/>
              <a:t>A község határában tizennégy különböző forrás fakad.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736" y="-117554"/>
            <a:ext cx="6283056" cy="358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064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 smtClean="0">
                <a:effectLst/>
              </a:rPr>
              <a:t>Csíksomlyói kegytemplom és kolostor</a:t>
            </a:r>
            <a:br>
              <a:rPr lang="hu-HU" b="1" dirty="0" smtClean="0">
                <a:effectLst/>
              </a:rPr>
            </a:br>
            <a:endParaRPr lang="hu-HU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04522"/>
            <a:ext cx="3009181" cy="5204903"/>
          </a:xfr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381" y="1204523"/>
            <a:ext cx="2992086" cy="5204902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>
          <a:xfrm>
            <a:off x="6856561" y="1138687"/>
            <a:ext cx="463382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A csíksomlyói kegytemplom és kolostor története a </a:t>
            </a:r>
            <a:r>
              <a:rPr lang="hu-HU" dirty="0" smtClean="0">
                <a:hlinkClick r:id="rId4" tooltip="15. század"/>
              </a:rPr>
              <a:t>15. századig</a:t>
            </a:r>
            <a:r>
              <a:rPr lang="hu-HU" dirty="0" smtClean="0"/>
              <a:t> nyúlik vissza. Ekkor telepedtek le itt a </a:t>
            </a:r>
            <a:r>
              <a:rPr lang="hu-HU" dirty="0" smtClean="0">
                <a:hlinkClick r:id="rId5" tooltip="Ferences rend"/>
              </a:rPr>
              <a:t>ferences</a:t>
            </a:r>
            <a:r>
              <a:rPr lang="hu-HU" dirty="0" smtClean="0"/>
              <a:t> szerzetesek, akik </a:t>
            </a:r>
            <a:r>
              <a:rPr lang="hu-HU" dirty="0" smtClean="0">
                <a:hlinkClick r:id="rId6" tooltip="1442"/>
              </a:rPr>
              <a:t>1442</a:t>
            </a:r>
            <a:r>
              <a:rPr lang="hu-HU" dirty="0" smtClean="0"/>
              <a:t> és </a:t>
            </a:r>
            <a:r>
              <a:rPr lang="hu-HU" dirty="0" smtClean="0">
                <a:hlinkClick r:id="rId7" tooltip="1448"/>
              </a:rPr>
              <a:t>1448</a:t>
            </a:r>
            <a:r>
              <a:rPr lang="hu-HU" dirty="0" smtClean="0"/>
              <a:t> között felépítették az első </a:t>
            </a:r>
            <a:r>
              <a:rPr lang="hu-HU" dirty="0" smtClean="0">
                <a:hlinkClick r:id="rId8" tooltip="Csíksomlyói gótikus templom"/>
              </a:rPr>
              <a:t>gótikus templomot</a:t>
            </a:r>
            <a:r>
              <a:rPr lang="hu-HU" dirty="0" smtClean="0"/>
              <a:t> és az ugyancsak </a:t>
            </a:r>
            <a:r>
              <a:rPr lang="hu-HU" dirty="0" smtClean="0">
                <a:hlinkClick r:id="rId9" tooltip="Gótika"/>
              </a:rPr>
              <a:t>gótikus</a:t>
            </a:r>
            <a:r>
              <a:rPr lang="hu-HU" dirty="0" smtClean="0"/>
              <a:t> kisméretű kolostort.</a:t>
            </a:r>
            <a:r>
              <a:rPr lang="hu-HU" baseline="30000" dirty="0" smtClean="0">
                <a:hlinkClick r:id="rId10"/>
              </a:rPr>
              <a:t>[1]</a:t>
            </a:r>
            <a:r>
              <a:rPr lang="hu-HU" dirty="0" smtClean="0"/>
              <a:t>A templom felépítéséhez </a:t>
            </a:r>
            <a:r>
              <a:rPr lang="hu-HU" dirty="0" smtClean="0">
                <a:hlinkClick r:id="rId11" tooltip="Hunyadi János"/>
              </a:rPr>
              <a:t>Hunyadi János</a:t>
            </a:r>
            <a:r>
              <a:rPr lang="hu-HU" dirty="0" smtClean="0"/>
              <a:t> is hozzájárult a </a:t>
            </a:r>
            <a:r>
              <a:rPr lang="hu-HU" dirty="0" smtClean="0">
                <a:hlinkClick r:id="rId12" tooltip="Török hódoltság"/>
              </a:rPr>
              <a:t>török</a:t>
            </a:r>
            <a:r>
              <a:rPr lang="hu-HU" dirty="0" smtClean="0"/>
              <a:t> elleni győzelméből szerzett zsákmányból. A templomot, Sarlós Boldogasszony tiszteletére szentelték fel, ez ma is a templom búcsúnapja. Ebből az első kolostorból mára mindössze egy portálé és egy pinceablak maradt fenn. A templomot és kolostort erős kőfallal vették körül, ahová a következő századokban a környék népe az ellenséges betörésekkor menekült.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20604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2217</Words>
  <Application>Microsoft Office PowerPoint</Application>
  <PresentationFormat>Szélesvásznú</PresentationFormat>
  <Paragraphs>77</Paragraphs>
  <Slides>19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Office-téma</vt:lpstr>
      <vt:lpstr>Pándi diákok kirándulása erdélyi emlékek nyomában 2023. április 18-21.</vt:lpstr>
      <vt:lpstr>Király-hágó </vt:lpstr>
      <vt:lpstr>Kolozsvár Város, Románia </vt:lpstr>
      <vt:lpstr>Farkaslaka</vt:lpstr>
      <vt:lpstr>Szováta, Medve tó</vt:lpstr>
      <vt:lpstr>Parajdi sóbánya </vt:lpstr>
      <vt:lpstr>Korond </vt:lpstr>
      <vt:lpstr>Székelyszentlélek </vt:lpstr>
      <vt:lpstr>Csíksomlyói kegytemplom és kolostor </vt:lpstr>
      <vt:lpstr>PowerPoint bemutató</vt:lpstr>
      <vt:lpstr>Szejkefürdő</vt:lpstr>
      <vt:lpstr>Románia - Erdély - Székelyudvarhely - Hargita megye</vt:lpstr>
      <vt:lpstr>Gyergyószentmiklós </vt:lpstr>
      <vt:lpstr>Gyilkos-tó </vt:lpstr>
      <vt:lpstr>Békás-szoros </vt:lpstr>
      <vt:lpstr>Fehéregyháza </vt:lpstr>
      <vt:lpstr>Segesvár történelmi központja </vt:lpstr>
      <vt:lpstr>Marosvásárhely </vt:lpstr>
      <vt:lpstr>Én már nagyon várom!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Windows-felhasználó</dc:creator>
  <cp:lastModifiedBy>Windows-felhasználó</cp:lastModifiedBy>
  <cp:revision>29</cp:revision>
  <dcterms:created xsi:type="dcterms:W3CDTF">2023-03-21T03:09:33Z</dcterms:created>
  <dcterms:modified xsi:type="dcterms:W3CDTF">2023-06-01T09:35:27Z</dcterms:modified>
</cp:coreProperties>
</file>